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xml" ContentType="application/vnd.openxmlformats-officedocument.them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5">
  <p:sldMasterIdLst>
    <p:sldMasterId id="2147485117" r:id="rId4"/>
    <p:sldMasterId id="2147485186" r:id="rId5"/>
  </p:sldMasterIdLst>
  <p:notesMasterIdLst>
    <p:notesMasterId r:id="rId35"/>
  </p:notesMasterIdLst>
  <p:handoutMasterIdLst>
    <p:handoutMasterId r:id="rId36"/>
  </p:handoutMasterIdLst>
  <p:sldIdLst>
    <p:sldId id="2141411401" r:id="rId6"/>
    <p:sldId id="2145706280" r:id="rId7"/>
    <p:sldId id="2147374071" r:id="rId8"/>
    <p:sldId id="259" r:id="rId9"/>
    <p:sldId id="294" r:id="rId10"/>
    <p:sldId id="322" r:id="rId11"/>
    <p:sldId id="2141411404" r:id="rId12"/>
    <p:sldId id="2145705558" r:id="rId13"/>
    <p:sldId id="2145705560" r:id="rId14"/>
    <p:sldId id="2145705561" r:id="rId15"/>
    <p:sldId id="257" r:id="rId16"/>
    <p:sldId id="2145705562" r:id="rId17"/>
    <p:sldId id="305" r:id="rId18"/>
    <p:sldId id="306" r:id="rId19"/>
    <p:sldId id="301" r:id="rId20"/>
    <p:sldId id="303" r:id="rId21"/>
    <p:sldId id="304" r:id="rId22"/>
    <p:sldId id="307" r:id="rId23"/>
    <p:sldId id="323" r:id="rId24"/>
    <p:sldId id="324" r:id="rId25"/>
    <p:sldId id="2141411407" r:id="rId26"/>
    <p:sldId id="2141411408" r:id="rId27"/>
    <p:sldId id="2141411403" r:id="rId28"/>
    <p:sldId id="2141411399" r:id="rId29"/>
    <p:sldId id="2141411400" r:id="rId30"/>
    <p:sldId id="2147374072" r:id="rId31"/>
    <p:sldId id="2147374073" r:id="rId32"/>
    <p:sldId id="2141411409" r:id="rId33"/>
    <p:sldId id="2145706805" r:id="rId34"/>
  </p:sldIdLst>
  <p:sldSz cx="12192000" cy="6858000"/>
  <p:notesSz cx="6950075" cy="9236075"/>
  <p:custShowLst>
    <p:custShow name="Format Guide Workshop" id="0">
      <p:sldLst/>
    </p:custShow>
  </p:custShow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 Melanie" initials="M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373A5"/>
    <a:srgbClr val="CBCCD0"/>
    <a:srgbClr val="00244C"/>
    <a:srgbClr val="F2F2F2"/>
    <a:srgbClr val="C0504D"/>
    <a:srgbClr val="F79646"/>
    <a:srgbClr val="FFCC66"/>
    <a:srgbClr val="FF3300"/>
    <a:srgbClr val="D3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1" autoAdjust="0"/>
    <p:restoredTop sz="82523" autoAdjust="0"/>
  </p:normalViewPr>
  <p:slideViewPr>
    <p:cSldViewPr snapToGrid="0">
      <p:cViewPr varScale="1">
        <p:scale>
          <a:sx n="93" d="100"/>
          <a:sy n="93" d="100"/>
        </p:scale>
        <p:origin x="1280" y="192"/>
      </p:cViewPr>
      <p:guideLst>
        <p:guide orient="horz" pos="232"/>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latin typeface="Calibri" panose="020F0502020204030204" pitchFamily="34" charset="0"/>
            </a:endParaRPr>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latin typeface="Calibri" panose="020F0502020204030204" pitchFamily="34" charset="0"/>
              </a:rPr>
              <a:t>10/7/20</a:t>
            </a:fld>
            <a:endParaRPr lang="en-US" sz="800" dirty="0">
              <a:latin typeface="Calibri" panose="020F0502020204030204" pitchFamily="34" charset="0"/>
            </a:endParaRPr>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latin typeface="Calibri" panose="020F0502020204030204" pitchFamily="34" charset="0"/>
            </a:endParaRPr>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latin typeface="Calibri" panose="020F0502020204030204" pitchFamily="34" charset="0"/>
              </a:rPr>
              <a:t>‹#›</a:t>
            </a:fld>
            <a:endParaRPr lang="en-US" sz="800" dirty="0">
              <a:latin typeface="Calibri" panose="020F0502020204030204" pitchFamily="34" charset="0"/>
            </a:endParaRPr>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Calibri" panose="020F0502020204030204" pitchFamily="34" charset="0"/>
              <a:ea typeface="+mn-ea"/>
              <a:cs typeface="+mn-cs"/>
              <a:sym typeface="+mn-lt"/>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sym typeface="+mn-lt"/>
              </a:defRPr>
            </a:lvl1pPr>
          </a:lstStyle>
          <a:p>
            <a:endParaRPr lang="en-US" dirty="0">
              <a:latin typeface="Calibri" panose="020F0502020204030204" pitchFamily="34" charset="0"/>
            </a:endParaRPr>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latin typeface="Calibri" panose="020F0502020204030204" pitchFamily="34" charset="0"/>
            </a:endParaRPr>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sym typeface="+mn-lt"/>
              </a:defRPr>
            </a:lvl1pPr>
          </a:lstStyle>
          <a:p>
            <a:endParaRPr lang="en-US" dirty="0">
              <a:latin typeface="Calibri" panose="020F0502020204030204" pitchFamily="34" charset="0"/>
            </a:endParaRPr>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sym typeface="+mn-lt"/>
              </a:defRPr>
            </a:lvl1pPr>
          </a:lstStyle>
          <a:p>
            <a:r>
              <a:rPr lang="en-US" dirty="0">
                <a:latin typeface="Calibri" panose="020F0502020204030204" pitchFamily="34" charset="0"/>
              </a:rPr>
              <a:t>Notes view: </a:t>
            </a:r>
            <a:fld id="{128CEAFE-FA94-43E5-B0FF-D47E1CCDD1B4}" type="slidenum">
              <a:rPr lang="en-US" smtClean="0">
                <a:latin typeface="Calibri" panose="020F0502020204030204" pitchFamily="34" charset="0"/>
              </a:rPr>
              <a:pPr/>
              <a:t>‹#›</a:t>
            </a:fld>
            <a:endParaRPr lang="en-US" dirty="0">
              <a:latin typeface="Calibri" panose="020F0502020204030204" pitchFamily="34" charset="0"/>
            </a:endParaRPr>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sym typeface="+mn-lt"/>
              </a:defRPr>
            </a:lvl1pPr>
          </a:lstStyle>
          <a:p>
            <a:fld id="{F2C7CF5F-7CF3-4DF3-838A-EE34544862CC}" type="datetimeFigureOut">
              <a:rPr lang="en-US" smtClean="0">
                <a:latin typeface="Calibri" panose="020F0502020204030204" pitchFamily="34" charset="0"/>
              </a:rPr>
              <a:pPr/>
              <a:t>10/7/20</a:t>
            </a:fld>
            <a:endParaRPr lang="en-US" dirty="0">
              <a:latin typeface="Calibri" panose="020F0502020204030204" pitchFamily="34" charset="0"/>
            </a:endParaRPr>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Calibri" panose="020F0502020204030204" pitchFamily="34" charset="0"/>
        <a:ea typeface="+mn-ea"/>
        <a:cs typeface="+mn-cs"/>
        <a:sym typeface="Calibri" panose="020F0502020204030204" pitchFamily="34" charset="0"/>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Calibri" panose="020F0502020204030204" pitchFamily="34" charset="0"/>
        <a:ea typeface="+mn-ea"/>
        <a:cs typeface="+mn-cs"/>
        <a:sym typeface="Calibri" panose="020F0502020204030204" pitchFamily="34" charset="0"/>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Calibri" panose="020F0502020204030204" pitchFamily="34" charset="0"/>
        <a:ea typeface="+mn-ea"/>
        <a:cs typeface="+mn-cs"/>
        <a:sym typeface="Calibri" panose="020F0502020204030204" pitchFamily="34" charset="0"/>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Calibri" panose="020F0502020204030204" pitchFamily="34" charset="0"/>
        <a:ea typeface="+mn-ea"/>
        <a:cs typeface="+mn-cs"/>
        <a:sym typeface="Calibri" panose="020F0502020204030204" pitchFamily="34" charset="0"/>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Calibri" panose="020F0502020204030204" pitchFamily="34" charset="0"/>
        <a:ea typeface="+mn-ea"/>
        <a:cs typeface="+mn-cs"/>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0</a:t>
            </a:fld>
            <a:endParaRPr lang="en-US"/>
          </a:p>
        </p:txBody>
      </p:sp>
    </p:spTree>
    <p:extLst>
      <p:ext uri="{BB962C8B-B14F-4D97-AF65-F5344CB8AC3E}">
        <p14:creationId xmlns:p14="http://schemas.microsoft.com/office/powerpoint/2010/main" val="77774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15</a:t>
            </a:fld>
            <a:endParaRPr lang="en-US"/>
          </a:p>
        </p:txBody>
      </p:sp>
    </p:spTree>
    <p:extLst>
      <p:ext uri="{BB962C8B-B14F-4D97-AF65-F5344CB8AC3E}">
        <p14:creationId xmlns:p14="http://schemas.microsoft.com/office/powerpoint/2010/main" val="226710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UPDATE PUBLIC HEALTH STRATEGY</a:t>
            </a:r>
          </a:p>
        </p:txBody>
      </p:sp>
      <p:sp>
        <p:nvSpPr>
          <p:cNvPr id="4" name="Slide Number Placeholder 3"/>
          <p:cNvSpPr>
            <a:spLocks noGrp="1"/>
          </p:cNvSpPr>
          <p:nvPr>
            <p:ph type="sldNum" sz="quarter" idx="5"/>
          </p:nvPr>
        </p:nvSpPr>
        <p:spPr/>
        <p:txBody>
          <a:bodyPr/>
          <a:lstStyle/>
          <a:p>
            <a:fld id="{6D5CBD19-483D-4C56-BF5E-B425BF5AEADF}" type="slidenum">
              <a:rPr lang="en-US" smtClean="0"/>
              <a:t>16</a:t>
            </a:fld>
            <a:endParaRPr lang="en-US"/>
          </a:p>
        </p:txBody>
      </p:sp>
    </p:spTree>
    <p:extLst>
      <p:ext uri="{BB962C8B-B14F-4D97-AF65-F5344CB8AC3E}">
        <p14:creationId xmlns:p14="http://schemas.microsoft.com/office/powerpoint/2010/main" val="3761562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17</a:t>
            </a:fld>
            <a:endParaRPr lang="en-US"/>
          </a:p>
        </p:txBody>
      </p:sp>
    </p:spTree>
    <p:extLst>
      <p:ext uri="{BB962C8B-B14F-4D97-AF65-F5344CB8AC3E}">
        <p14:creationId xmlns:p14="http://schemas.microsoft.com/office/powerpoint/2010/main" val="243815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18</a:t>
            </a:fld>
            <a:endParaRPr lang="en-US"/>
          </a:p>
        </p:txBody>
      </p:sp>
    </p:spTree>
    <p:extLst>
      <p:ext uri="{BB962C8B-B14F-4D97-AF65-F5344CB8AC3E}">
        <p14:creationId xmlns:p14="http://schemas.microsoft.com/office/powerpoint/2010/main" val="351814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19</a:t>
            </a:fld>
            <a:endParaRPr lang="en-US"/>
          </a:p>
        </p:txBody>
      </p:sp>
    </p:spTree>
    <p:extLst>
      <p:ext uri="{BB962C8B-B14F-4D97-AF65-F5344CB8AC3E}">
        <p14:creationId xmlns:p14="http://schemas.microsoft.com/office/powerpoint/2010/main" val="149334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Table 2</a:t>
            </a:r>
          </a:p>
        </p:txBody>
      </p:sp>
      <p:sp>
        <p:nvSpPr>
          <p:cNvPr id="4" name="Slide Number Placeholder 3"/>
          <p:cNvSpPr>
            <a:spLocks noGrp="1"/>
          </p:cNvSpPr>
          <p:nvPr>
            <p:ph type="sldNum" sz="quarter" idx="5"/>
          </p:nvPr>
        </p:nvSpPr>
        <p:spPr/>
        <p:txBody>
          <a:bodyPr/>
          <a:lstStyle/>
          <a:p>
            <a:r>
              <a:rPr lang="en-US">
                <a:latin typeface="Calibri" panose="020F0502020204030204" pitchFamily="34" charset="0"/>
              </a:rPr>
              <a:t>Notes view: </a:t>
            </a:r>
            <a:fld id="{128CEAFE-FA94-43E5-B0FF-D47E1CCDD1B4}" type="slidenum">
              <a:rPr lang="en-US" smtClean="0">
                <a:latin typeface="Calibri" panose="020F0502020204030204" pitchFamily="34" charset="0"/>
              </a:rPr>
              <a:pPr/>
              <a:t>22</a:t>
            </a:fld>
            <a:endParaRPr lang="en-US" dirty="0">
              <a:latin typeface="Calibri" panose="020F0502020204030204" pitchFamily="34" charset="0"/>
            </a:endParaRPr>
          </a:p>
        </p:txBody>
      </p:sp>
    </p:spTree>
    <p:extLst>
      <p:ext uri="{BB962C8B-B14F-4D97-AF65-F5344CB8AC3E}">
        <p14:creationId xmlns:p14="http://schemas.microsoft.com/office/powerpoint/2010/main" val="93177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23</a:t>
            </a:fld>
            <a:endParaRPr lang="en-US"/>
          </a:p>
        </p:txBody>
      </p:sp>
    </p:spTree>
    <p:extLst>
      <p:ext uri="{BB962C8B-B14F-4D97-AF65-F5344CB8AC3E}">
        <p14:creationId xmlns:p14="http://schemas.microsoft.com/office/powerpoint/2010/main" val="419830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95313"/>
            <a:ext cx="5956300" cy="3351212"/>
          </a:xfrm>
        </p:spPr>
      </p:sp>
      <p:sp>
        <p:nvSpPr>
          <p:cNvPr id="3" name="Notes Placeholder 2"/>
          <p:cNvSpPr>
            <a:spLocks noGrp="1"/>
          </p:cNvSpPr>
          <p:nvPr>
            <p:ph type="body" idx="1"/>
          </p:nvPr>
        </p:nvSpPr>
        <p:spPr>
          <a:xfrm>
            <a:off x="703471" y="4777773"/>
            <a:ext cx="5390736" cy="170230"/>
          </a:xfrm>
        </p:spPr>
        <p:txBody>
          <a:bodyPr/>
          <a:lstStyle/>
          <a:p>
            <a:endParaRPr lang="en-US" dirty="0"/>
          </a:p>
        </p:txBody>
      </p:sp>
      <p:sp>
        <p:nvSpPr>
          <p:cNvPr id="4" name="Date Placeholder 3"/>
          <p:cNvSpPr>
            <a:spLocks noGrp="1"/>
          </p:cNvSpPr>
          <p:nvPr>
            <p:ph type="dt" idx="1"/>
          </p:nvPr>
        </p:nvSpPr>
        <p:spPr/>
        <p:txBody>
          <a:bodyPr/>
          <a:lstStyle/>
          <a:p>
            <a:pPr defTabSz="924550">
              <a:defRPr/>
            </a:pPr>
            <a:fld id="{1DF34805-1F01-4BDA-A8CA-FCEA2B4BC8D0}" type="datetime3">
              <a:rPr lang="en-US">
                <a:solidFill>
                  <a:srgbClr val="000000"/>
                </a:solidFill>
                <a:latin typeface="Arial"/>
              </a:rPr>
              <a:pPr defTabSz="924550">
                <a:defRPr/>
              </a:pPr>
              <a:t>7 October 2020</a:t>
            </a:fld>
            <a:endParaRPr lang="en-US">
              <a:solidFill>
                <a:srgbClr val="000000"/>
              </a:solidFill>
              <a:latin typeface="Arial"/>
            </a:endParaRPr>
          </a:p>
        </p:txBody>
      </p:sp>
      <p:sp>
        <p:nvSpPr>
          <p:cNvPr id="5" name="Slide Number Placeholder 4"/>
          <p:cNvSpPr>
            <a:spLocks noGrp="1"/>
          </p:cNvSpPr>
          <p:nvPr>
            <p:ph type="sldNum" sz="quarter" idx="5"/>
          </p:nvPr>
        </p:nvSpPr>
        <p:spPr/>
        <p:txBody>
          <a:bodyPr/>
          <a:lstStyle/>
          <a:p>
            <a:pPr defTabSz="924550">
              <a:defRPr/>
            </a:pPr>
            <a:fld id="{CF5EBCF4-26FC-4F76-8DA1-52FDDC328D44}" type="slidenum">
              <a:rPr lang="en-US">
                <a:solidFill>
                  <a:srgbClr val="000000"/>
                </a:solidFill>
                <a:latin typeface="Arial"/>
              </a:rPr>
              <a:pPr defTabSz="924550">
                <a:defRPr/>
              </a:pPr>
              <a:t>28</a:t>
            </a:fld>
            <a:endParaRPr lang="en-US">
              <a:solidFill>
                <a:srgbClr val="000000"/>
              </a:solidFill>
              <a:latin typeface="Arial"/>
            </a:endParaRPr>
          </a:p>
        </p:txBody>
      </p:sp>
    </p:spTree>
    <p:extLst>
      <p:ext uri="{BB962C8B-B14F-4D97-AF65-F5344CB8AC3E}">
        <p14:creationId xmlns:p14="http://schemas.microsoft.com/office/powerpoint/2010/main" val="410128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95313"/>
            <a:ext cx="5956300" cy="3351212"/>
          </a:xfrm>
        </p:spPr>
      </p:sp>
      <p:sp>
        <p:nvSpPr>
          <p:cNvPr id="3" name="Notes Placeholder 2"/>
          <p:cNvSpPr>
            <a:spLocks noGrp="1"/>
          </p:cNvSpPr>
          <p:nvPr>
            <p:ph type="body" idx="1"/>
          </p:nvPr>
        </p:nvSpPr>
        <p:spPr>
          <a:xfrm>
            <a:off x="703471" y="4777773"/>
            <a:ext cx="5390736" cy="170230"/>
          </a:xfrm>
        </p:spPr>
        <p:txBody>
          <a:bodyPr/>
          <a:lstStyle/>
          <a:p>
            <a:endParaRPr lang="en-US" dirty="0"/>
          </a:p>
        </p:txBody>
      </p:sp>
      <p:sp>
        <p:nvSpPr>
          <p:cNvPr id="4" name="Date Placeholder 3"/>
          <p:cNvSpPr>
            <a:spLocks noGrp="1"/>
          </p:cNvSpPr>
          <p:nvPr>
            <p:ph type="dt" idx="1"/>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924550" rtl="0" eaLnBrk="1" fontAlgn="auto" latinLnBrk="0" hangingPunct="1">
                <a:lnSpc>
                  <a:spcPct val="100000"/>
                </a:lnSpc>
                <a:spcBef>
                  <a:spcPts val="0"/>
                </a:spcBef>
                <a:spcAft>
                  <a:spcPts val="0"/>
                </a:spcAft>
                <a:buClrTx/>
                <a:buSzTx/>
                <a:buFontTx/>
                <a:buNone/>
                <a:tabLst/>
                <a:defRPr/>
              </a:pPr>
              <a:t>7 October 2020</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92455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6129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4</a:t>
            </a:fld>
            <a:endParaRPr lang="en-US"/>
          </a:p>
        </p:txBody>
      </p:sp>
    </p:spTree>
    <p:extLst>
      <p:ext uri="{BB962C8B-B14F-4D97-AF65-F5344CB8AC3E}">
        <p14:creationId xmlns:p14="http://schemas.microsoft.com/office/powerpoint/2010/main" val="296944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5</a:t>
            </a:fld>
            <a:endParaRPr lang="en-US"/>
          </a:p>
        </p:txBody>
      </p:sp>
    </p:spTree>
    <p:extLst>
      <p:ext uri="{BB962C8B-B14F-4D97-AF65-F5344CB8AC3E}">
        <p14:creationId xmlns:p14="http://schemas.microsoft.com/office/powerpoint/2010/main" val="266335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8D0E3-791A-45FF-AF8E-E5EB0840E700}" type="slidenum">
              <a:rPr lang="en-US" smtClean="0"/>
              <a:t>8</a:t>
            </a:fld>
            <a:endParaRPr lang="en-US"/>
          </a:p>
        </p:txBody>
      </p:sp>
    </p:spTree>
    <p:extLst>
      <p:ext uri="{BB962C8B-B14F-4D97-AF65-F5344CB8AC3E}">
        <p14:creationId xmlns:p14="http://schemas.microsoft.com/office/powerpoint/2010/main" val="166580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05A42F-CF83-0A4B-9132-B305F282EF5D}"/>
              </a:ext>
            </a:extLst>
          </p:cNvPr>
          <p:cNvSpPr>
            <a:spLocks noGrp="1" noChangeArrowheads="1"/>
          </p:cNvSpPr>
          <p:nvPr>
            <p:ph type="sldNum"/>
          </p:nvPr>
        </p:nvSpPr>
        <p:spPr>
          <a:ln/>
        </p:spPr>
        <p:txBody>
          <a:bodyPr/>
          <a:lstStyle/>
          <a:p>
            <a:fld id="{669FBABA-4395-9C44-9C95-05785D37FB24}" type="slidenum">
              <a:rPr lang="en-US" altLang="en-US"/>
              <a:pPr/>
              <a:t>10</a:t>
            </a:fld>
            <a:endParaRPr lang="en-US" altLang="en-US"/>
          </a:p>
        </p:txBody>
      </p:sp>
      <p:sp>
        <p:nvSpPr>
          <p:cNvPr id="6145" name="Text Box 1">
            <a:extLst>
              <a:ext uri="{FF2B5EF4-FFF2-40B4-BE49-F238E27FC236}">
                <a16:creationId xmlns:a16="http://schemas.microsoft.com/office/drawing/2014/main" id="{854C1E0B-90ED-5849-AAC0-0BA5417C7593}"/>
              </a:ext>
            </a:extLst>
          </p:cNvPr>
          <p:cNvSpPr txBox="1">
            <a:spLocks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a:extLst>
              <a:ext uri="{FF2B5EF4-FFF2-40B4-BE49-F238E27FC236}">
                <a16:creationId xmlns:a16="http://schemas.microsoft.com/office/drawing/2014/main" id="{28E7CF85-D8BC-8E41-A764-6E63B5EF71ED}"/>
              </a:ext>
            </a:extLst>
          </p:cNvPr>
          <p:cNvSpPr txBox="1">
            <a:spLocks noChangeArrowheads="1"/>
          </p:cNvSpPr>
          <p:nvPr>
            <p:ph type="body" idx="1"/>
          </p:nvPr>
        </p:nvSpPr>
        <p:spPr bwMode="auto">
          <a:xfrm>
            <a:off x="777875" y="4776788"/>
            <a:ext cx="6216650" cy="1235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ea typeface="Baekmuk Batang" charset="0"/>
                <a:cs typeface="Baekmuk Batang" charset="0"/>
              </a:rPr>
              <a:t>Proportion of population at increased risk and high risk of severe COVID-19 by country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Baekmuk Batang" charset="0"/>
              <a:cs typeface="Baekmuk Batang"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ea typeface="Baekmuk Batang" charset="0"/>
                <a:cs typeface="Baekmuk Batang" charset="0"/>
              </a:rPr>
              <a:t>For age-standardised estimates, see appendix (p 16).</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Baekmuk Batang" charset="0"/>
              <a:cs typeface="Baekmuk Batang"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Baekmuk Batang" charset="0"/>
              <a:cs typeface="Baekmuk Batang"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panose="020B0604020202020204" pitchFamily="34" charset="0"/>
              <a:ea typeface="Baekmuk Batang" charset="0"/>
              <a:cs typeface="Baekmuk Batang" charset="0"/>
            </a:endParaRPr>
          </a:p>
        </p:txBody>
      </p:sp>
    </p:spTree>
    <p:extLst>
      <p:ext uri="{BB962C8B-B14F-4D97-AF65-F5344CB8AC3E}">
        <p14:creationId xmlns:p14="http://schemas.microsoft.com/office/powerpoint/2010/main" val="365123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12</a:t>
            </a:fld>
            <a:endParaRPr lang="en-US"/>
          </a:p>
        </p:txBody>
      </p:sp>
    </p:spTree>
    <p:extLst>
      <p:ext uri="{BB962C8B-B14F-4D97-AF65-F5344CB8AC3E}">
        <p14:creationId xmlns:p14="http://schemas.microsoft.com/office/powerpoint/2010/main" val="194352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13</a:t>
            </a:fld>
            <a:endParaRPr lang="en-US"/>
          </a:p>
        </p:txBody>
      </p:sp>
    </p:spTree>
    <p:extLst>
      <p:ext uri="{BB962C8B-B14F-4D97-AF65-F5344CB8AC3E}">
        <p14:creationId xmlns:p14="http://schemas.microsoft.com/office/powerpoint/2010/main" val="11550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CBD19-483D-4C56-BF5E-B425BF5AEADF}" type="slidenum">
              <a:rPr lang="en-US" smtClean="0"/>
              <a:t>14</a:t>
            </a:fld>
            <a:endParaRPr lang="en-US"/>
          </a:p>
        </p:txBody>
      </p:sp>
    </p:spTree>
    <p:extLst>
      <p:ext uri="{BB962C8B-B14F-4D97-AF65-F5344CB8AC3E}">
        <p14:creationId xmlns:p14="http://schemas.microsoft.com/office/powerpoint/2010/main" val="18827395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6.png"/><Relationship Id="rId2" Type="http://schemas.openxmlformats.org/officeDocument/2006/relationships/tags" Target="../tags/tag181.xml"/><Relationship Id="rId1" Type="http://schemas.openxmlformats.org/officeDocument/2006/relationships/vmlDrawing" Target="../drawings/vmlDrawing101.vml"/><Relationship Id="rId6" Type="http://schemas.openxmlformats.org/officeDocument/2006/relationships/image" Target="../media/image5.emf"/><Relationship Id="rId5" Type="http://schemas.openxmlformats.org/officeDocument/2006/relationships/oleObject" Target="../embeddings/oleObject101.bin"/><Relationship Id="rId4"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vmlDrawing" Target="../drawings/vmlDrawing102.vml"/><Relationship Id="rId6" Type="http://schemas.openxmlformats.org/officeDocument/2006/relationships/image" Target="../media/image5.emf"/><Relationship Id="rId5" Type="http://schemas.openxmlformats.org/officeDocument/2006/relationships/oleObject" Target="../embeddings/oleObject102.bin"/><Relationship Id="rId4"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vmlDrawing" Target="../drawings/vmlDrawing103.vml"/><Relationship Id="rId6" Type="http://schemas.openxmlformats.org/officeDocument/2006/relationships/image" Target="../media/image5.emf"/><Relationship Id="rId5" Type="http://schemas.openxmlformats.org/officeDocument/2006/relationships/oleObject" Target="../embeddings/oleObject103.bin"/><Relationship Id="rId4"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vmlDrawing" Target="../drawings/vmlDrawing104.vml"/><Relationship Id="rId6" Type="http://schemas.openxmlformats.org/officeDocument/2006/relationships/image" Target="../media/image5.emf"/><Relationship Id="rId5" Type="http://schemas.openxmlformats.org/officeDocument/2006/relationships/oleObject" Target="../embeddings/oleObject104.bin"/><Relationship Id="rId4"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vmlDrawing" Target="../drawings/vmlDrawing105.vml"/><Relationship Id="rId6" Type="http://schemas.openxmlformats.org/officeDocument/2006/relationships/image" Target="../media/image5.emf"/><Relationship Id="rId5" Type="http://schemas.openxmlformats.org/officeDocument/2006/relationships/oleObject" Target="../embeddings/oleObject105.bin"/><Relationship Id="rId4"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7.png"/><Relationship Id="rId2" Type="http://schemas.openxmlformats.org/officeDocument/2006/relationships/tags" Target="../tags/tag191.xml"/><Relationship Id="rId1" Type="http://schemas.openxmlformats.org/officeDocument/2006/relationships/vmlDrawing" Target="../drawings/vmlDrawing106.vml"/><Relationship Id="rId6" Type="http://schemas.openxmlformats.org/officeDocument/2006/relationships/image" Target="../media/image5.emf"/><Relationship Id="rId5" Type="http://schemas.openxmlformats.org/officeDocument/2006/relationships/oleObject" Target="../embeddings/oleObject106.bin"/><Relationship Id="rId4"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7.png"/><Relationship Id="rId2" Type="http://schemas.openxmlformats.org/officeDocument/2006/relationships/tags" Target="../tags/tag193.xml"/><Relationship Id="rId1" Type="http://schemas.openxmlformats.org/officeDocument/2006/relationships/vmlDrawing" Target="../drawings/vmlDrawing107.vml"/><Relationship Id="rId6" Type="http://schemas.openxmlformats.org/officeDocument/2006/relationships/image" Target="../media/image5.emf"/><Relationship Id="rId5" Type="http://schemas.openxmlformats.org/officeDocument/2006/relationships/oleObject" Target="../embeddings/oleObject107.bin"/><Relationship Id="rId4"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7.png"/><Relationship Id="rId2" Type="http://schemas.openxmlformats.org/officeDocument/2006/relationships/tags" Target="../tags/tag195.xml"/><Relationship Id="rId1" Type="http://schemas.openxmlformats.org/officeDocument/2006/relationships/vmlDrawing" Target="../drawings/vmlDrawing108.vml"/><Relationship Id="rId6" Type="http://schemas.openxmlformats.org/officeDocument/2006/relationships/image" Target="../media/image5.emf"/><Relationship Id="rId5" Type="http://schemas.openxmlformats.org/officeDocument/2006/relationships/oleObject" Target="../embeddings/oleObject108.bin"/><Relationship Id="rId4"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image" Target="../media/image7.png"/><Relationship Id="rId2" Type="http://schemas.openxmlformats.org/officeDocument/2006/relationships/tags" Target="../tags/tag197.xml"/><Relationship Id="rId1" Type="http://schemas.openxmlformats.org/officeDocument/2006/relationships/vmlDrawing" Target="../drawings/vmlDrawing109.vml"/><Relationship Id="rId6" Type="http://schemas.openxmlformats.org/officeDocument/2006/relationships/image" Target="../media/image5.emf"/><Relationship Id="rId5" Type="http://schemas.openxmlformats.org/officeDocument/2006/relationships/oleObject" Target="../embeddings/oleObject109.bin"/><Relationship Id="rId4"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7.png"/><Relationship Id="rId2" Type="http://schemas.openxmlformats.org/officeDocument/2006/relationships/tags" Target="../tags/tag199.xml"/><Relationship Id="rId1" Type="http://schemas.openxmlformats.org/officeDocument/2006/relationships/vmlDrawing" Target="../drawings/vmlDrawing110.vml"/><Relationship Id="rId6" Type="http://schemas.openxmlformats.org/officeDocument/2006/relationships/image" Target="../media/image5.emf"/><Relationship Id="rId5" Type="http://schemas.openxmlformats.org/officeDocument/2006/relationships/oleObject" Target="../embeddings/oleObject110.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image" Target="../media/image7.png"/><Relationship Id="rId2" Type="http://schemas.openxmlformats.org/officeDocument/2006/relationships/tags" Target="../tags/tag201.xml"/><Relationship Id="rId1" Type="http://schemas.openxmlformats.org/officeDocument/2006/relationships/vmlDrawing" Target="../drawings/vmlDrawing111.vml"/><Relationship Id="rId6" Type="http://schemas.openxmlformats.org/officeDocument/2006/relationships/image" Target="../media/image5.emf"/><Relationship Id="rId5" Type="http://schemas.openxmlformats.org/officeDocument/2006/relationships/oleObject" Target="../embeddings/oleObject111.bin"/><Relationship Id="rId4"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image" Target="../media/image8.png"/><Relationship Id="rId2" Type="http://schemas.openxmlformats.org/officeDocument/2006/relationships/tags" Target="../tags/tag203.xml"/><Relationship Id="rId1" Type="http://schemas.openxmlformats.org/officeDocument/2006/relationships/vmlDrawing" Target="../drawings/vmlDrawing112.vml"/><Relationship Id="rId6" Type="http://schemas.openxmlformats.org/officeDocument/2006/relationships/image" Target="../media/image10.emf"/><Relationship Id="rId5" Type="http://schemas.openxmlformats.org/officeDocument/2006/relationships/oleObject" Target="../embeddings/oleObject112.bin"/><Relationship Id="rId4"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image" Target="../media/image9.png"/><Relationship Id="rId2" Type="http://schemas.openxmlformats.org/officeDocument/2006/relationships/tags" Target="../tags/tag205.xml"/><Relationship Id="rId1" Type="http://schemas.openxmlformats.org/officeDocument/2006/relationships/vmlDrawing" Target="../drawings/vmlDrawing113.vml"/><Relationship Id="rId6" Type="http://schemas.openxmlformats.org/officeDocument/2006/relationships/image" Target="../media/image5.emf"/><Relationship Id="rId5" Type="http://schemas.openxmlformats.org/officeDocument/2006/relationships/oleObject" Target="../embeddings/oleObject113.bin"/><Relationship Id="rId4"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11.png"/><Relationship Id="rId2" Type="http://schemas.openxmlformats.org/officeDocument/2006/relationships/tags" Target="../tags/tag207.xml"/><Relationship Id="rId1" Type="http://schemas.openxmlformats.org/officeDocument/2006/relationships/vmlDrawing" Target="../drawings/vmlDrawing114.vml"/><Relationship Id="rId6" Type="http://schemas.openxmlformats.org/officeDocument/2006/relationships/image" Target="../media/image5.emf"/><Relationship Id="rId5" Type="http://schemas.openxmlformats.org/officeDocument/2006/relationships/oleObject" Target="../embeddings/oleObject114.bin"/><Relationship Id="rId4"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12.png"/><Relationship Id="rId2" Type="http://schemas.openxmlformats.org/officeDocument/2006/relationships/tags" Target="../tags/tag209.xml"/><Relationship Id="rId1" Type="http://schemas.openxmlformats.org/officeDocument/2006/relationships/vmlDrawing" Target="../drawings/vmlDrawing115.vml"/><Relationship Id="rId6" Type="http://schemas.openxmlformats.org/officeDocument/2006/relationships/image" Target="../media/image5.emf"/><Relationship Id="rId5" Type="http://schemas.openxmlformats.org/officeDocument/2006/relationships/oleObject" Target="../embeddings/oleObject115.bin"/><Relationship Id="rId4"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8.png"/><Relationship Id="rId2" Type="http://schemas.openxmlformats.org/officeDocument/2006/relationships/tags" Target="../tags/tag211.xml"/><Relationship Id="rId1" Type="http://schemas.openxmlformats.org/officeDocument/2006/relationships/vmlDrawing" Target="../drawings/vmlDrawing116.vml"/><Relationship Id="rId6" Type="http://schemas.openxmlformats.org/officeDocument/2006/relationships/image" Target="../media/image5.emf"/><Relationship Id="rId5" Type="http://schemas.openxmlformats.org/officeDocument/2006/relationships/oleObject" Target="../embeddings/oleObject116.bin"/><Relationship Id="rId4"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13.png"/><Relationship Id="rId2" Type="http://schemas.openxmlformats.org/officeDocument/2006/relationships/tags" Target="../tags/tag213.xml"/><Relationship Id="rId1" Type="http://schemas.openxmlformats.org/officeDocument/2006/relationships/vmlDrawing" Target="../drawings/vmlDrawing117.vml"/><Relationship Id="rId6" Type="http://schemas.openxmlformats.org/officeDocument/2006/relationships/image" Target="../media/image5.emf"/><Relationship Id="rId5" Type="http://schemas.openxmlformats.org/officeDocument/2006/relationships/oleObject" Target="../embeddings/oleObject117.bin"/><Relationship Id="rId4"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8.png"/><Relationship Id="rId2" Type="http://schemas.openxmlformats.org/officeDocument/2006/relationships/tags" Target="../tags/tag215.xml"/><Relationship Id="rId1" Type="http://schemas.openxmlformats.org/officeDocument/2006/relationships/vmlDrawing" Target="../drawings/vmlDrawing118.vml"/><Relationship Id="rId6" Type="http://schemas.openxmlformats.org/officeDocument/2006/relationships/image" Target="../media/image5.emf"/><Relationship Id="rId5" Type="http://schemas.openxmlformats.org/officeDocument/2006/relationships/oleObject" Target="../embeddings/oleObject118.bin"/><Relationship Id="rId4"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image" Target="../media/image13.png"/><Relationship Id="rId2" Type="http://schemas.openxmlformats.org/officeDocument/2006/relationships/tags" Target="../tags/tag217.xml"/><Relationship Id="rId1" Type="http://schemas.openxmlformats.org/officeDocument/2006/relationships/vmlDrawing" Target="../drawings/vmlDrawing119.vml"/><Relationship Id="rId6" Type="http://schemas.openxmlformats.org/officeDocument/2006/relationships/image" Target="../media/image5.emf"/><Relationship Id="rId5" Type="http://schemas.openxmlformats.org/officeDocument/2006/relationships/oleObject" Target="../embeddings/oleObject119.bin"/><Relationship Id="rId4"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vmlDrawing" Target="../drawings/vmlDrawing120.vml"/><Relationship Id="rId6" Type="http://schemas.openxmlformats.org/officeDocument/2006/relationships/image" Target="../media/image5.emf"/><Relationship Id="rId5" Type="http://schemas.openxmlformats.org/officeDocument/2006/relationships/oleObject" Target="../embeddings/oleObject120.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8.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vmlDrawing" Target="../drawings/vmlDrawing121.vml"/><Relationship Id="rId6" Type="http://schemas.openxmlformats.org/officeDocument/2006/relationships/image" Target="../media/image5.emf"/><Relationship Id="rId5" Type="http://schemas.openxmlformats.org/officeDocument/2006/relationships/oleObject" Target="../embeddings/oleObject121.bin"/><Relationship Id="rId4"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3.xml"/><Relationship Id="rId1" Type="http://schemas.openxmlformats.org/officeDocument/2006/relationships/vmlDrawing" Target="../drawings/vmlDrawing122.vml"/><Relationship Id="rId6" Type="http://schemas.openxmlformats.org/officeDocument/2006/relationships/image" Target="../media/image14.png"/><Relationship Id="rId5" Type="http://schemas.openxmlformats.org/officeDocument/2006/relationships/image" Target="../media/image2.emf"/><Relationship Id="rId4" Type="http://schemas.openxmlformats.org/officeDocument/2006/relationships/oleObject" Target="../embeddings/oleObject122.bin"/></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vmlDrawing" Target="../drawings/vmlDrawing123.vml"/><Relationship Id="rId6" Type="http://schemas.openxmlformats.org/officeDocument/2006/relationships/image" Target="../media/image5.emf"/><Relationship Id="rId5" Type="http://schemas.openxmlformats.org/officeDocument/2006/relationships/oleObject" Target="../embeddings/oleObject123.bin"/><Relationship Id="rId4"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vmlDrawing" Target="../drawings/vmlDrawing124.v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24.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7.xml"/><Relationship Id="rId1" Type="http://schemas.openxmlformats.org/officeDocument/2006/relationships/vmlDrawing" Target="../drawings/vmlDrawing125.vml"/><Relationship Id="rId5" Type="http://schemas.openxmlformats.org/officeDocument/2006/relationships/image" Target="../media/image5.emf"/><Relationship Id="rId4" Type="http://schemas.openxmlformats.org/officeDocument/2006/relationships/oleObject" Target="../embeddings/oleObject125.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8.xml"/><Relationship Id="rId1" Type="http://schemas.openxmlformats.org/officeDocument/2006/relationships/vmlDrawing" Target="../drawings/vmlDrawing126.vml"/><Relationship Id="rId5" Type="http://schemas.openxmlformats.org/officeDocument/2006/relationships/image" Target="../media/image5.emf"/><Relationship Id="rId4" Type="http://schemas.openxmlformats.org/officeDocument/2006/relationships/oleObject" Target="../embeddings/oleObject126.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9.xml"/><Relationship Id="rId1" Type="http://schemas.openxmlformats.org/officeDocument/2006/relationships/vmlDrawing" Target="../drawings/vmlDrawing127.vml"/><Relationship Id="rId5" Type="http://schemas.openxmlformats.org/officeDocument/2006/relationships/image" Target="../media/image5.emf"/><Relationship Id="rId4" Type="http://schemas.openxmlformats.org/officeDocument/2006/relationships/oleObject" Target="../embeddings/oleObject127.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0.xml"/><Relationship Id="rId1" Type="http://schemas.openxmlformats.org/officeDocument/2006/relationships/vmlDrawing" Target="../drawings/vmlDrawing128.vml"/><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1.xml"/><Relationship Id="rId1" Type="http://schemas.openxmlformats.org/officeDocument/2006/relationships/vmlDrawing" Target="../drawings/vmlDrawing129.vml"/><Relationship Id="rId5" Type="http://schemas.openxmlformats.org/officeDocument/2006/relationships/image" Target="../media/image5.emf"/><Relationship Id="rId4" Type="http://schemas.openxmlformats.org/officeDocument/2006/relationships/oleObject" Target="../embeddings/oleObject129.bin"/></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vmlDrawing" Target="../drawings/vmlDrawing130.vml"/><Relationship Id="rId6" Type="http://schemas.openxmlformats.org/officeDocument/2006/relationships/image" Target="../media/image1.emf"/><Relationship Id="rId5" Type="http://schemas.openxmlformats.org/officeDocument/2006/relationships/oleObject" Target="../embeddings/oleObject130.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9.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4.xml"/><Relationship Id="rId1" Type="http://schemas.openxmlformats.org/officeDocument/2006/relationships/vmlDrawing" Target="../drawings/vmlDrawing131.vml"/><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vmlDrawing" Target="../drawings/vmlDrawing132.vml"/><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6.xml"/><Relationship Id="rId1" Type="http://schemas.openxmlformats.org/officeDocument/2006/relationships/vmlDrawing" Target="../drawings/vmlDrawing133.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vmlDrawing" Target="../drawings/vmlDrawing134.vml"/><Relationship Id="rId6" Type="http://schemas.openxmlformats.org/officeDocument/2006/relationships/image" Target="../media/image1.emf"/><Relationship Id="rId5" Type="http://schemas.openxmlformats.org/officeDocument/2006/relationships/oleObject" Target="../embeddings/oleObject134.bin"/><Relationship Id="rId4"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9.xml"/><Relationship Id="rId1" Type="http://schemas.openxmlformats.org/officeDocument/2006/relationships/vmlDrawing" Target="../drawings/vmlDrawing135.vml"/><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0.xml"/><Relationship Id="rId1" Type="http://schemas.openxmlformats.org/officeDocument/2006/relationships/vmlDrawing" Target="../drawings/vmlDrawing136.vml"/><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1.xml"/><Relationship Id="rId1" Type="http://schemas.openxmlformats.org/officeDocument/2006/relationships/vmlDrawing" Target="../drawings/vmlDrawing137.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7.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2.xml"/><Relationship Id="rId1" Type="http://schemas.openxmlformats.org/officeDocument/2006/relationships/vmlDrawing" Target="../drawings/vmlDrawing138.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38.bin"/></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vmlDrawing" Target="../drawings/vmlDrawing139.vml"/><Relationship Id="rId6" Type="http://schemas.openxmlformats.org/officeDocument/2006/relationships/image" Target="../media/image15.emf"/><Relationship Id="rId5" Type="http://schemas.openxmlformats.org/officeDocument/2006/relationships/oleObject" Target="../embeddings/oleObject139.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1.pn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0.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2.png"/><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5.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8.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5.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5.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8.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3.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5.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5.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4.png"/><Relationship Id="rId5" Type="http://schemas.openxmlformats.org/officeDocument/2006/relationships/image" Target="../media/image10.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5.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25.v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26.vml"/><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27.vml"/><Relationship Id="rId5" Type="http://schemas.openxmlformats.org/officeDocument/2006/relationships/image" Target="../media/image5.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9.vml"/><Relationship Id="rId5" Type="http://schemas.openxmlformats.org/officeDocument/2006/relationships/image" Target="../media/image5.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5.xml"/><Relationship Id="rId7" Type="http://schemas.openxmlformats.org/officeDocument/2006/relationships/image" Target="../media/image3.emf"/><Relationship Id="rId2" Type="http://schemas.openxmlformats.org/officeDocument/2006/relationships/tags" Target="../tags/tag54.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6.png"/><Relationship Id="rId2" Type="http://schemas.openxmlformats.org/officeDocument/2006/relationships/tags" Target="../tags/tag56.xml"/><Relationship Id="rId1" Type="http://schemas.openxmlformats.org/officeDocument/2006/relationships/vmlDrawing" Target="../drawings/vmlDrawing31.vml"/><Relationship Id="rId6" Type="http://schemas.openxmlformats.org/officeDocument/2006/relationships/image" Target="../media/image5.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5.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5.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image" Target="../media/image5.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5.vml"/><Relationship Id="rId6" Type="http://schemas.openxmlformats.org/officeDocument/2006/relationships/image" Target="../media/image5.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7.png"/><Relationship Id="rId2" Type="http://schemas.openxmlformats.org/officeDocument/2006/relationships/tags" Target="../tags/tag66.xml"/><Relationship Id="rId1" Type="http://schemas.openxmlformats.org/officeDocument/2006/relationships/vmlDrawing" Target="../drawings/vmlDrawing36.vml"/><Relationship Id="rId6" Type="http://schemas.openxmlformats.org/officeDocument/2006/relationships/image" Target="../media/image5.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7.png"/><Relationship Id="rId2" Type="http://schemas.openxmlformats.org/officeDocument/2006/relationships/tags" Target="../tags/tag68.xml"/><Relationship Id="rId1" Type="http://schemas.openxmlformats.org/officeDocument/2006/relationships/vmlDrawing" Target="../drawings/vmlDrawing37.vml"/><Relationship Id="rId6" Type="http://schemas.openxmlformats.org/officeDocument/2006/relationships/image" Target="../media/image5.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7.png"/><Relationship Id="rId2" Type="http://schemas.openxmlformats.org/officeDocument/2006/relationships/tags" Target="../tags/tag70.xml"/><Relationship Id="rId1" Type="http://schemas.openxmlformats.org/officeDocument/2006/relationships/vmlDrawing" Target="../drawings/vmlDrawing38.vml"/><Relationship Id="rId6" Type="http://schemas.openxmlformats.org/officeDocument/2006/relationships/image" Target="../media/image5.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7.png"/><Relationship Id="rId2" Type="http://schemas.openxmlformats.org/officeDocument/2006/relationships/tags" Target="../tags/tag72.xml"/><Relationship Id="rId1" Type="http://schemas.openxmlformats.org/officeDocument/2006/relationships/vmlDrawing" Target="../drawings/vmlDrawing39.vml"/><Relationship Id="rId6" Type="http://schemas.openxmlformats.org/officeDocument/2006/relationships/image" Target="../media/image5.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7.png"/><Relationship Id="rId2" Type="http://schemas.openxmlformats.org/officeDocument/2006/relationships/tags" Target="../tags/tag74.xml"/><Relationship Id="rId1" Type="http://schemas.openxmlformats.org/officeDocument/2006/relationships/vmlDrawing" Target="../drawings/vmlDrawing40.vml"/><Relationship Id="rId6" Type="http://schemas.openxmlformats.org/officeDocument/2006/relationships/image" Target="../media/image5.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7.png"/><Relationship Id="rId2" Type="http://schemas.openxmlformats.org/officeDocument/2006/relationships/tags" Target="../tags/tag76.xml"/><Relationship Id="rId1" Type="http://schemas.openxmlformats.org/officeDocument/2006/relationships/vmlDrawing" Target="../drawings/vmlDrawing41.vml"/><Relationship Id="rId6" Type="http://schemas.openxmlformats.org/officeDocument/2006/relationships/image" Target="../media/image5.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8.png"/><Relationship Id="rId2" Type="http://schemas.openxmlformats.org/officeDocument/2006/relationships/tags" Target="../tags/tag78.xml"/><Relationship Id="rId1" Type="http://schemas.openxmlformats.org/officeDocument/2006/relationships/vmlDrawing" Target="../drawings/vmlDrawing42.vml"/><Relationship Id="rId6" Type="http://schemas.openxmlformats.org/officeDocument/2006/relationships/image" Target="../media/image10.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9.png"/><Relationship Id="rId2" Type="http://schemas.openxmlformats.org/officeDocument/2006/relationships/tags" Target="../tags/tag80.xml"/><Relationship Id="rId1" Type="http://schemas.openxmlformats.org/officeDocument/2006/relationships/vmlDrawing" Target="../drawings/vmlDrawing43.vml"/><Relationship Id="rId6" Type="http://schemas.openxmlformats.org/officeDocument/2006/relationships/image" Target="../media/image5.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1.png"/><Relationship Id="rId2" Type="http://schemas.openxmlformats.org/officeDocument/2006/relationships/tags" Target="../tags/tag82.xml"/><Relationship Id="rId1" Type="http://schemas.openxmlformats.org/officeDocument/2006/relationships/vmlDrawing" Target="../drawings/vmlDrawing44.vml"/><Relationship Id="rId6" Type="http://schemas.openxmlformats.org/officeDocument/2006/relationships/image" Target="../media/image5.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2.png"/><Relationship Id="rId2" Type="http://schemas.openxmlformats.org/officeDocument/2006/relationships/tags" Target="../tags/tag84.xml"/><Relationship Id="rId1" Type="http://schemas.openxmlformats.org/officeDocument/2006/relationships/vmlDrawing" Target="../drawings/vmlDrawing45.vml"/><Relationship Id="rId6" Type="http://schemas.openxmlformats.org/officeDocument/2006/relationships/image" Target="../media/image5.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8.png"/><Relationship Id="rId2" Type="http://schemas.openxmlformats.org/officeDocument/2006/relationships/tags" Target="../tags/tag86.xml"/><Relationship Id="rId1" Type="http://schemas.openxmlformats.org/officeDocument/2006/relationships/vmlDrawing" Target="../drawings/vmlDrawing46.vml"/><Relationship Id="rId6" Type="http://schemas.openxmlformats.org/officeDocument/2006/relationships/image" Target="../media/image5.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vmlDrawing" Target="../drawings/vmlDrawing47.vml"/><Relationship Id="rId6" Type="http://schemas.openxmlformats.org/officeDocument/2006/relationships/image" Target="../media/image5.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8.png"/><Relationship Id="rId2" Type="http://schemas.openxmlformats.org/officeDocument/2006/relationships/tags" Target="../tags/tag90.xml"/><Relationship Id="rId1" Type="http://schemas.openxmlformats.org/officeDocument/2006/relationships/vmlDrawing" Target="../drawings/vmlDrawing48.vml"/><Relationship Id="rId6" Type="http://schemas.openxmlformats.org/officeDocument/2006/relationships/image" Target="../media/image5.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3.png"/><Relationship Id="rId2" Type="http://schemas.openxmlformats.org/officeDocument/2006/relationships/tags" Target="../tags/tag92.xml"/><Relationship Id="rId1" Type="http://schemas.openxmlformats.org/officeDocument/2006/relationships/vmlDrawing" Target="../drawings/vmlDrawing49.vml"/><Relationship Id="rId6" Type="http://schemas.openxmlformats.org/officeDocument/2006/relationships/image" Target="../media/image5.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image" Target="../media/image5.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51.vml"/><Relationship Id="rId6" Type="http://schemas.openxmlformats.org/officeDocument/2006/relationships/image" Target="../media/image5.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vmlDrawing" Target="../drawings/vmlDrawing52.vml"/><Relationship Id="rId6" Type="http://schemas.openxmlformats.org/officeDocument/2006/relationships/image" Target="../media/image14.png"/><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53.vml"/><Relationship Id="rId6" Type="http://schemas.openxmlformats.org/officeDocument/2006/relationships/image" Target="../media/image5.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vmlDrawing" Target="../drawings/vmlDrawing54.v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vmlDrawing" Target="../drawings/vmlDrawing55.vml"/><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vmlDrawing" Target="../drawings/vmlDrawing56.vml"/><Relationship Id="rId5" Type="http://schemas.openxmlformats.org/officeDocument/2006/relationships/image" Target="../media/image5.emf"/><Relationship Id="rId4" Type="http://schemas.openxmlformats.org/officeDocument/2006/relationships/oleObject" Target="../embeddings/oleObject5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4.xml"/><Relationship Id="rId1" Type="http://schemas.openxmlformats.org/officeDocument/2006/relationships/vmlDrawing" Target="../drawings/vmlDrawing57.vml"/><Relationship Id="rId5" Type="http://schemas.openxmlformats.org/officeDocument/2006/relationships/image" Target="../media/image5.emf"/><Relationship Id="rId4" Type="http://schemas.openxmlformats.org/officeDocument/2006/relationships/oleObject" Target="../embeddings/oleObject5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vmlDrawing" Target="../drawings/vmlDrawing58.vml"/><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59.vml"/><Relationship Id="rId5" Type="http://schemas.openxmlformats.org/officeDocument/2006/relationships/image" Target="../media/image5.emf"/><Relationship Id="rId4" Type="http://schemas.openxmlformats.org/officeDocument/2006/relationships/oleObject" Target="../embeddings/oleObject59.bin"/></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vmlDrawing" Target="../drawings/vmlDrawing63.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6.xml"/><Relationship Id="rId1" Type="http://schemas.openxmlformats.org/officeDocument/2006/relationships/vmlDrawing" Target="../drawings/vmlDrawing67.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7.xml"/><Relationship Id="rId1" Type="http://schemas.openxmlformats.org/officeDocument/2006/relationships/vmlDrawing" Target="../drawings/vmlDrawing68.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vmlDrawing" Target="../drawings/vmlDrawing69.vml"/><Relationship Id="rId6" Type="http://schemas.openxmlformats.org/officeDocument/2006/relationships/image" Target="../media/image15.emf"/><Relationship Id="rId5" Type="http://schemas.openxmlformats.org/officeDocument/2006/relationships/oleObject" Target="../embeddings/oleObject69.bin"/><Relationship Id="rId4"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7.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70.vml"/><Relationship Id="rId6" Type="http://schemas.openxmlformats.org/officeDocument/2006/relationships/tags" Target="../tags/tag124.xml"/><Relationship Id="rId11" Type="http://schemas.openxmlformats.org/officeDocument/2006/relationships/image" Target="../media/image16.emf"/><Relationship Id="rId5" Type="http://schemas.openxmlformats.org/officeDocument/2006/relationships/tags" Target="../tags/tag123.xml"/><Relationship Id="rId10" Type="http://schemas.openxmlformats.org/officeDocument/2006/relationships/oleObject" Target="../embeddings/oleObject70.bin"/><Relationship Id="rId4" Type="http://schemas.openxmlformats.org/officeDocument/2006/relationships/tags" Target="../tags/tag122.xml"/><Relationship Id="rId9"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0.xml"/><Relationship Id="rId7" Type="http://schemas.openxmlformats.org/officeDocument/2006/relationships/image" Target="../media/image3.emf"/><Relationship Id="rId2" Type="http://schemas.openxmlformats.org/officeDocument/2006/relationships/tags" Target="../tags/tag129.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6.png"/><Relationship Id="rId2" Type="http://schemas.openxmlformats.org/officeDocument/2006/relationships/tags" Target="../tags/tag131.xml"/><Relationship Id="rId1" Type="http://schemas.openxmlformats.org/officeDocument/2006/relationships/vmlDrawing" Target="../drawings/vmlDrawing73.vml"/><Relationship Id="rId6" Type="http://schemas.openxmlformats.org/officeDocument/2006/relationships/image" Target="../media/image5.emf"/><Relationship Id="rId5" Type="http://schemas.openxmlformats.org/officeDocument/2006/relationships/oleObject" Target="../embeddings/oleObject73.bin"/><Relationship Id="rId4"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vmlDrawing" Target="../drawings/vmlDrawing74.vml"/><Relationship Id="rId6" Type="http://schemas.openxmlformats.org/officeDocument/2006/relationships/image" Target="../media/image5.emf"/><Relationship Id="rId5" Type="http://schemas.openxmlformats.org/officeDocument/2006/relationships/oleObject" Target="../embeddings/oleObject74.bin"/><Relationship Id="rId4"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vmlDrawing" Target="../drawings/vmlDrawing75.vml"/><Relationship Id="rId6" Type="http://schemas.openxmlformats.org/officeDocument/2006/relationships/image" Target="../media/image5.emf"/><Relationship Id="rId5" Type="http://schemas.openxmlformats.org/officeDocument/2006/relationships/oleObject" Target="../embeddings/oleObject75.bin"/><Relationship Id="rId4"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76.vml"/><Relationship Id="rId6" Type="http://schemas.openxmlformats.org/officeDocument/2006/relationships/image" Target="../media/image5.emf"/><Relationship Id="rId5" Type="http://schemas.openxmlformats.org/officeDocument/2006/relationships/oleObject" Target="../embeddings/oleObject76.bin"/><Relationship Id="rId4"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vmlDrawing" Target="../drawings/vmlDrawing77.vml"/><Relationship Id="rId6" Type="http://schemas.openxmlformats.org/officeDocument/2006/relationships/image" Target="../media/image5.emf"/><Relationship Id="rId5" Type="http://schemas.openxmlformats.org/officeDocument/2006/relationships/oleObject" Target="../embeddings/oleObject77.bin"/><Relationship Id="rId4"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7.png"/><Relationship Id="rId2" Type="http://schemas.openxmlformats.org/officeDocument/2006/relationships/tags" Target="../tags/tag141.xml"/><Relationship Id="rId1" Type="http://schemas.openxmlformats.org/officeDocument/2006/relationships/vmlDrawing" Target="../drawings/vmlDrawing78.vml"/><Relationship Id="rId6" Type="http://schemas.openxmlformats.org/officeDocument/2006/relationships/image" Target="../media/image5.emf"/><Relationship Id="rId5" Type="http://schemas.openxmlformats.org/officeDocument/2006/relationships/oleObject" Target="../embeddings/oleObject78.bin"/><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7.png"/><Relationship Id="rId2" Type="http://schemas.openxmlformats.org/officeDocument/2006/relationships/tags" Target="../tags/tag143.xml"/><Relationship Id="rId1" Type="http://schemas.openxmlformats.org/officeDocument/2006/relationships/vmlDrawing" Target="../drawings/vmlDrawing79.vml"/><Relationship Id="rId6" Type="http://schemas.openxmlformats.org/officeDocument/2006/relationships/image" Target="../media/image5.emf"/><Relationship Id="rId5" Type="http://schemas.openxmlformats.org/officeDocument/2006/relationships/oleObject" Target="../embeddings/oleObject79.bin"/><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7.png"/><Relationship Id="rId2" Type="http://schemas.openxmlformats.org/officeDocument/2006/relationships/tags" Target="../tags/tag145.xml"/><Relationship Id="rId1" Type="http://schemas.openxmlformats.org/officeDocument/2006/relationships/vmlDrawing" Target="../drawings/vmlDrawing80.vml"/><Relationship Id="rId6" Type="http://schemas.openxmlformats.org/officeDocument/2006/relationships/image" Target="../media/image5.emf"/><Relationship Id="rId5" Type="http://schemas.openxmlformats.org/officeDocument/2006/relationships/oleObject" Target="../embeddings/oleObject80.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image" Target="../media/image7.png"/><Relationship Id="rId2" Type="http://schemas.openxmlformats.org/officeDocument/2006/relationships/tags" Target="../tags/tag147.xml"/><Relationship Id="rId1" Type="http://schemas.openxmlformats.org/officeDocument/2006/relationships/vmlDrawing" Target="../drawings/vmlDrawing81.vml"/><Relationship Id="rId6" Type="http://schemas.openxmlformats.org/officeDocument/2006/relationships/image" Target="../media/image5.emf"/><Relationship Id="rId5" Type="http://schemas.openxmlformats.org/officeDocument/2006/relationships/oleObject" Target="../embeddings/oleObject81.bin"/><Relationship Id="rId4"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7.png"/><Relationship Id="rId2" Type="http://schemas.openxmlformats.org/officeDocument/2006/relationships/tags" Target="../tags/tag149.xml"/><Relationship Id="rId1" Type="http://schemas.openxmlformats.org/officeDocument/2006/relationships/vmlDrawing" Target="../drawings/vmlDrawing82.vml"/><Relationship Id="rId6" Type="http://schemas.openxmlformats.org/officeDocument/2006/relationships/image" Target="../media/image5.emf"/><Relationship Id="rId5" Type="http://schemas.openxmlformats.org/officeDocument/2006/relationships/oleObject" Target="../embeddings/oleObject82.bin"/><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8.png"/><Relationship Id="rId2" Type="http://schemas.openxmlformats.org/officeDocument/2006/relationships/tags" Target="../tags/tag151.xml"/><Relationship Id="rId1" Type="http://schemas.openxmlformats.org/officeDocument/2006/relationships/vmlDrawing" Target="../drawings/vmlDrawing83.vml"/><Relationship Id="rId6" Type="http://schemas.openxmlformats.org/officeDocument/2006/relationships/image" Target="../media/image5.emf"/><Relationship Id="rId5" Type="http://schemas.openxmlformats.org/officeDocument/2006/relationships/oleObject" Target="../embeddings/oleObject83.bin"/><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9.png"/><Relationship Id="rId2" Type="http://schemas.openxmlformats.org/officeDocument/2006/relationships/tags" Target="../tags/tag153.xml"/><Relationship Id="rId1" Type="http://schemas.openxmlformats.org/officeDocument/2006/relationships/vmlDrawing" Target="../drawings/vmlDrawing84.vml"/><Relationship Id="rId6" Type="http://schemas.openxmlformats.org/officeDocument/2006/relationships/image" Target="../media/image5.emf"/><Relationship Id="rId5" Type="http://schemas.openxmlformats.org/officeDocument/2006/relationships/oleObject" Target="../embeddings/oleObject84.bin"/><Relationship Id="rId4"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11.png"/><Relationship Id="rId2" Type="http://schemas.openxmlformats.org/officeDocument/2006/relationships/tags" Target="../tags/tag155.xml"/><Relationship Id="rId1" Type="http://schemas.openxmlformats.org/officeDocument/2006/relationships/vmlDrawing" Target="../drawings/vmlDrawing85.vml"/><Relationship Id="rId6" Type="http://schemas.openxmlformats.org/officeDocument/2006/relationships/image" Target="../media/image10.emf"/><Relationship Id="rId5" Type="http://schemas.openxmlformats.org/officeDocument/2006/relationships/oleObject" Target="../embeddings/oleObject85.bin"/><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12.png"/><Relationship Id="rId2" Type="http://schemas.openxmlformats.org/officeDocument/2006/relationships/tags" Target="../tags/tag157.xml"/><Relationship Id="rId1" Type="http://schemas.openxmlformats.org/officeDocument/2006/relationships/vmlDrawing" Target="../drawings/vmlDrawing86.vml"/><Relationship Id="rId6" Type="http://schemas.openxmlformats.org/officeDocument/2006/relationships/image" Target="../media/image5.emf"/><Relationship Id="rId5" Type="http://schemas.openxmlformats.org/officeDocument/2006/relationships/oleObject" Target="../embeddings/oleObject86.bin"/><Relationship Id="rId4"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8.png"/><Relationship Id="rId2" Type="http://schemas.openxmlformats.org/officeDocument/2006/relationships/tags" Target="../tags/tag159.xml"/><Relationship Id="rId1" Type="http://schemas.openxmlformats.org/officeDocument/2006/relationships/vmlDrawing" Target="../drawings/vmlDrawing87.vml"/><Relationship Id="rId6" Type="http://schemas.openxmlformats.org/officeDocument/2006/relationships/image" Target="../media/image5.emf"/><Relationship Id="rId5" Type="http://schemas.openxmlformats.org/officeDocument/2006/relationships/oleObject" Target="../embeddings/oleObject87.bin"/><Relationship Id="rId4"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image" Target="../media/image13.png"/><Relationship Id="rId2" Type="http://schemas.openxmlformats.org/officeDocument/2006/relationships/tags" Target="../tags/tag161.xml"/><Relationship Id="rId1" Type="http://schemas.openxmlformats.org/officeDocument/2006/relationships/vmlDrawing" Target="../drawings/vmlDrawing88.vml"/><Relationship Id="rId6" Type="http://schemas.openxmlformats.org/officeDocument/2006/relationships/image" Target="../media/image5.emf"/><Relationship Id="rId5" Type="http://schemas.openxmlformats.org/officeDocument/2006/relationships/oleObject" Target="../embeddings/oleObject88.bin"/><Relationship Id="rId4"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8.png"/><Relationship Id="rId2" Type="http://schemas.openxmlformats.org/officeDocument/2006/relationships/tags" Target="../tags/tag163.xml"/><Relationship Id="rId1" Type="http://schemas.openxmlformats.org/officeDocument/2006/relationships/vmlDrawing" Target="../drawings/vmlDrawing89.vml"/><Relationship Id="rId6" Type="http://schemas.openxmlformats.org/officeDocument/2006/relationships/image" Target="../media/image5.emf"/><Relationship Id="rId5" Type="http://schemas.openxmlformats.org/officeDocument/2006/relationships/oleObject" Target="../embeddings/oleObject89.bin"/><Relationship Id="rId4"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13.png"/><Relationship Id="rId2" Type="http://schemas.openxmlformats.org/officeDocument/2006/relationships/tags" Target="../tags/tag165.xml"/><Relationship Id="rId1" Type="http://schemas.openxmlformats.org/officeDocument/2006/relationships/vmlDrawing" Target="../drawings/vmlDrawing90.vml"/><Relationship Id="rId6" Type="http://schemas.openxmlformats.org/officeDocument/2006/relationships/image" Target="../media/image5.emf"/><Relationship Id="rId5" Type="http://schemas.openxmlformats.org/officeDocument/2006/relationships/oleObject" Target="../embeddings/oleObject90.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vmlDrawing" Target="../drawings/vmlDrawing91.vml"/><Relationship Id="rId6" Type="http://schemas.openxmlformats.org/officeDocument/2006/relationships/image" Target="../media/image5.emf"/><Relationship Id="rId5" Type="http://schemas.openxmlformats.org/officeDocument/2006/relationships/oleObject" Target="../embeddings/oleObject91.bin"/><Relationship Id="rId4"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vmlDrawing" Target="../drawings/vmlDrawing92.vml"/><Relationship Id="rId6" Type="http://schemas.openxmlformats.org/officeDocument/2006/relationships/image" Target="../media/image5.emf"/><Relationship Id="rId5" Type="http://schemas.openxmlformats.org/officeDocument/2006/relationships/oleObject" Target="../embeddings/oleObject92.bin"/><Relationship Id="rId4"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1.xml"/><Relationship Id="rId1" Type="http://schemas.openxmlformats.org/officeDocument/2006/relationships/vmlDrawing" Target="../drawings/vmlDrawing93.vml"/><Relationship Id="rId6" Type="http://schemas.openxmlformats.org/officeDocument/2006/relationships/image" Target="../media/image14.png"/><Relationship Id="rId5" Type="http://schemas.openxmlformats.org/officeDocument/2006/relationships/image" Target="../media/image10.emf"/><Relationship Id="rId4" Type="http://schemas.openxmlformats.org/officeDocument/2006/relationships/oleObject" Target="../embeddings/oleObject93.bin"/></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vmlDrawing" Target="../drawings/vmlDrawing94.vml"/><Relationship Id="rId6" Type="http://schemas.openxmlformats.org/officeDocument/2006/relationships/image" Target="../media/image5.emf"/><Relationship Id="rId5" Type="http://schemas.openxmlformats.org/officeDocument/2006/relationships/oleObject" Target="../embeddings/oleObject94.bin"/><Relationship Id="rId4"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4.xml"/><Relationship Id="rId1" Type="http://schemas.openxmlformats.org/officeDocument/2006/relationships/vmlDrawing" Target="../drawings/vmlDrawing95.vml"/><Relationship Id="rId5" Type="http://schemas.openxmlformats.org/officeDocument/2006/relationships/image" Target="../media/image5.emf"/><Relationship Id="rId4" Type="http://schemas.openxmlformats.org/officeDocument/2006/relationships/oleObject" Target="../embeddings/oleObject95.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5.xml"/><Relationship Id="rId1" Type="http://schemas.openxmlformats.org/officeDocument/2006/relationships/vmlDrawing" Target="../drawings/vmlDrawing96.vml"/><Relationship Id="rId5" Type="http://schemas.openxmlformats.org/officeDocument/2006/relationships/image" Target="../media/image5.emf"/><Relationship Id="rId4" Type="http://schemas.openxmlformats.org/officeDocument/2006/relationships/oleObject" Target="../embeddings/oleObject96.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6.xml"/><Relationship Id="rId1" Type="http://schemas.openxmlformats.org/officeDocument/2006/relationships/vmlDrawing" Target="../drawings/vmlDrawing97.vml"/><Relationship Id="rId5" Type="http://schemas.openxmlformats.org/officeDocument/2006/relationships/image" Target="../media/image5.emf"/><Relationship Id="rId4" Type="http://schemas.openxmlformats.org/officeDocument/2006/relationships/oleObject" Target="../embeddings/oleObject97.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7.xml"/><Relationship Id="rId1" Type="http://schemas.openxmlformats.org/officeDocument/2006/relationships/vmlDrawing" Target="../drawings/vmlDrawing98.vml"/><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8.xml"/><Relationship Id="rId1" Type="http://schemas.openxmlformats.org/officeDocument/2006/relationships/vmlDrawing" Target="../drawings/vmlDrawing99.vml"/><Relationship Id="rId5" Type="http://schemas.openxmlformats.org/officeDocument/2006/relationships/image" Target="../media/image5.emf"/><Relationship Id="rId4" Type="http://schemas.openxmlformats.org/officeDocument/2006/relationships/oleObject" Target="../embeddings/oleObject99.bin"/></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0.xml"/><Relationship Id="rId7" Type="http://schemas.openxmlformats.org/officeDocument/2006/relationships/image" Target="../media/image3.emf"/><Relationship Id="rId2" Type="http://schemas.openxmlformats.org/officeDocument/2006/relationships/tags" Target="../tags/tag179.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21634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6"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E06B387-453E-41B1-AF78-A5B50AEC8B7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7"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dirty="0"/>
              <a:t>Click to edit Master title style</a:t>
            </a:r>
          </a:p>
        </p:txBody>
      </p:sp>
      <p:sp>
        <p:nvSpPr>
          <p:cNvPr id="43"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dirty="0"/>
              <a:t>Click to edit Master subtitle style</a:t>
            </a:r>
          </a:p>
        </p:txBody>
      </p:sp>
      <p:pic>
        <p:nvPicPr>
          <p:cNvPr id="44" name="Picture 433" descr="Image result for who logo"/>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45" name="Straight Connector 44"/>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151518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490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4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542A932-890E-46EC-9EF7-AD3F8BA39ED4}"/>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9235241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27993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334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dirty="0"/>
              <a:t>Click to add title</a:t>
            </a:r>
          </a:p>
        </p:txBody>
      </p:sp>
      <p:pic>
        <p:nvPicPr>
          <p:cNvPr id="11" name="Picture 433" descr="Image result for who logo"/>
          <p:cNvPicPr>
            <a:picLocks noChangeAspect="1" noChangeArrowheads="1"/>
          </p:cNvPicPr>
          <p:nvPr userDrawn="1"/>
        </p:nvPicPr>
        <p:blipFill>
          <a:blip r:embed="rId7"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88105"/>
      </p:ext>
    </p:extLst>
  </p:cSld>
  <p:clrMapOvr>
    <a:masterClrMapping/>
  </p:clrMapOvr>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163914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4370"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8A3263-8BD0-4E5B-B206-734092AEE3B2}"/>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6401513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49250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539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5A09F54-B367-4F94-B4FE-024A97F97231}"/>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3192498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41498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641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5C3D494-B485-44F0-8AC8-D92E9ADFBEC2}"/>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sym typeface="Calibri" panose="020F0502020204030204" pitchFamily="34" charset="0"/>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Tree>
    <p:extLst>
      <p:ext uri="{BB962C8B-B14F-4D97-AF65-F5344CB8AC3E}">
        <p14:creationId xmlns:p14="http://schemas.microsoft.com/office/powerpoint/2010/main" val="22852385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51145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7442"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16965C6-3062-475A-878D-5F8F5441A1F9}"/>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sym typeface="Calibri" panose="020F0502020204030204" pitchFamily="34" charset="0"/>
            </a:endParaRPr>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6813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86232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6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C4E4AFA-AF51-4B89-A56A-5D0002F808E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9750043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69185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490"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11CA2C3-5B59-4E13-B08A-93866B71BB0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1595086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17787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51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46F8AEE-399D-49C2-9A4B-7A0E91F9B5FE}"/>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950264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9802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53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8EF042D-2311-4AAC-8BCB-337E0D280DEB}"/>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pic>
        <p:nvPicPr>
          <p:cNvPr id="23" name="Picture 22"/>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Tree>
    <p:extLst>
      <p:ext uri="{BB962C8B-B14F-4D97-AF65-F5344CB8AC3E}">
        <p14:creationId xmlns:p14="http://schemas.microsoft.com/office/powerpoint/2010/main" val="3190753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13098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2562"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D65D510-57E0-48AC-B123-791B1B54434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800" dirty="0">
              <a:solidFill>
                <a:prstClr val="white">
                  <a:lumMod val="50000"/>
                </a:prstClr>
              </a:solidFill>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73739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7710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6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FB8BC47-041A-4751-941A-C94193464215}"/>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a:t>
            </a:r>
            <a:r>
              <a:rPr lang="en-US" dirty="0" err="1"/>
              <a:t>wy</a:t>
            </a:r>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6328090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5407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358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228569-92E7-4F94-97C4-96C4AF32A019}"/>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800" dirty="0">
              <a:solidFill>
                <a:prstClr val="white">
                  <a:lumMod val="50000"/>
                </a:prstClr>
              </a:solidFill>
              <a:sym typeface="+mn-lt"/>
            </a:endParaRPr>
          </a:p>
        </p:txBody>
      </p:sp>
    </p:spTree>
    <p:extLst>
      <p:ext uri="{BB962C8B-B14F-4D97-AF65-F5344CB8AC3E}">
        <p14:creationId xmlns:p14="http://schemas.microsoft.com/office/powerpoint/2010/main" val="21035695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983359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4610"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3903CD-79B0-43FD-836F-586B4C1AA899}"/>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709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5377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563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EF8AA8-6187-45F7-A660-76CB22AF7EC4}"/>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4435175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22733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665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1F41425-6A42-4A49-BB8A-6F4A9FB732B0}"/>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800" dirty="0">
              <a:solidFill>
                <a:prstClr val="white"/>
              </a:solidFill>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6683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29523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7682"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A3025CA-603B-4497-897A-183E0DFEE00F}"/>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555293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84575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0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B13D9B6-5E48-4575-A4BD-F2D65163B140}"/>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pic>
        <p:nvPicPr>
          <p:cNvPr id="10" name="Picture 9"/>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491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67084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730"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E667AF-DC50-4D0E-AE24-A55099D82954}"/>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485974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36671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75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DB430AF-BDC3-4DCE-ACCC-DF9C7C38D19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8342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25510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77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745E570-5CF0-4437-BED6-00515DD2F75B}"/>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4815420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75916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2802"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DF4B130-74A8-441E-912C-AE9C313FFE3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sym typeface="Calibri" panose="020F050202020403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94801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15921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9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E322802-4AC0-42E6-A685-79504F50E255}"/>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7419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382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4663F25-E17A-4E33-BA1E-606C2438881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sym typeface="Calibri" panose="020F050202020403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1346790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905942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4850"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pic>
        <p:nvPicPr>
          <p:cNvPr id="7" name="Picture 6"/>
          <p:cNvPicPr>
            <a:picLocks noChangeAspect="1"/>
          </p:cNvPicPr>
          <p:nvPr userDrawn="1"/>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000000"/>
              </a:solidFill>
              <a:sym typeface="+mn-lt"/>
            </a:endParaRPr>
          </a:p>
        </p:txBody>
      </p:sp>
    </p:spTree>
    <p:extLst>
      <p:ext uri="{BB962C8B-B14F-4D97-AF65-F5344CB8AC3E}">
        <p14:creationId xmlns:p14="http://schemas.microsoft.com/office/powerpoint/2010/main" val="7770515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47304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587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C89916-D7EB-4C77-9FA9-376D90E5E63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2941584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0311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6898"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00244C"/>
                </a:solidFill>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pic>
        <p:nvPicPr>
          <p:cNvPr id="10" name="Picture 9"/>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758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66498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7922"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Tree>
    <p:extLst>
      <p:ext uri="{BB962C8B-B14F-4D97-AF65-F5344CB8AC3E}">
        <p14:creationId xmlns:p14="http://schemas.microsoft.com/office/powerpoint/2010/main" val="14403536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25970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46"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9706278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3749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970"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8985891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56972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994"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425152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3040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2018"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mn-lt"/>
                </a:rPr>
                <a:t>1. xxxx  2. xxxx  3. List footnotes in numerical order. Footnote numbers are not bracketed. Use 10pt font</a:t>
              </a:r>
            </a:p>
            <a:p>
              <a:pPr>
                <a:lnSpc>
                  <a:spcPct val="90000"/>
                </a:lnSpc>
                <a:defRPr/>
              </a:pPr>
              <a:r>
                <a:rPr lang="en-US" sz="1000" dirty="0">
                  <a:solidFill>
                    <a:prstClr val="white">
                      <a:lumMod val="50000"/>
                    </a:prstClr>
                  </a:solidFill>
                  <a:sym typeface="+mn-lt"/>
                </a:rPr>
                <a:t>Note: Do not put a period at the end of the note or the source</a:t>
              </a:r>
            </a:p>
            <a:p>
              <a:pPr>
                <a:lnSpc>
                  <a:spcPct val="90000"/>
                </a:lnSpc>
                <a:defRPr/>
              </a:pPr>
              <a:r>
                <a:rPr lang="en-US" sz="1000" dirty="0">
                  <a:solidFill>
                    <a:prstClr val="white">
                      <a:lumMod val="50000"/>
                    </a:prstClr>
                  </a:solidFill>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solidFill>
                <a:prstClr val="white">
                  <a:lumMod val="50000"/>
                </a:prstClr>
              </a:solidFill>
            </a:endParaRPr>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4073979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754133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304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prstClr val="white"/>
              </a:solidFill>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a:lnSpc>
                <a:spcPct val="95000"/>
              </a:lnSpc>
            </a:pPr>
            <a:r>
              <a:rPr lang="en-US" sz="5400" dirty="0">
                <a:solidFill>
                  <a:prstClr val="white"/>
                </a:solidFill>
                <a:sym typeface="+mn-lt"/>
              </a:rPr>
              <a:t>Agenda</a:t>
            </a:r>
          </a:p>
        </p:txBody>
      </p:sp>
    </p:spTree>
    <p:extLst>
      <p:ext uri="{BB962C8B-B14F-4D97-AF65-F5344CB8AC3E}">
        <p14:creationId xmlns:p14="http://schemas.microsoft.com/office/powerpoint/2010/main" val="263272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82861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14"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2F71FE6-85A3-4911-90C9-5C0550F4558D}"/>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69679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40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sym typeface="+mn-lt"/>
            </a:endParaRPr>
          </a:p>
        </p:txBody>
      </p:sp>
    </p:spTree>
    <p:extLst>
      <p:ext uri="{BB962C8B-B14F-4D97-AF65-F5344CB8AC3E}">
        <p14:creationId xmlns:p14="http://schemas.microsoft.com/office/powerpoint/2010/main" val="11125619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68445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50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prstClr val="white"/>
                </a:solidFill>
                <a:latin typeface="Calibri" panose="020F0502020204030204"/>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219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1027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61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prstClr val="white"/>
                </a:solidFill>
                <a:sym typeface="+mn-lt"/>
              </a:rPr>
              <a:t>Agenda</a:t>
            </a:r>
          </a:p>
        </p:txBody>
      </p:sp>
    </p:spTree>
    <p:extLst>
      <p:ext uri="{BB962C8B-B14F-4D97-AF65-F5344CB8AC3E}">
        <p14:creationId xmlns:p14="http://schemas.microsoft.com/office/powerpoint/2010/main" val="1250228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028787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713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rgbClr val="60CCFC"/>
              </a:solidFill>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60CCFC"/>
                </a:solidFill>
                <a:sym typeface="+mn-lt"/>
              </a:rPr>
              <a:t>Agenda</a:t>
            </a:r>
          </a:p>
        </p:txBody>
      </p:sp>
    </p:spTree>
    <p:extLst>
      <p:ext uri="{BB962C8B-B14F-4D97-AF65-F5344CB8AC3E}">
        <p14:creationId xmlns:p14="http://schemas.microsoft.com/office/powerpoint/2010/main" val="31783714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022943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81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sym typeface="+mn-lt"/>
            </a:endParaRPr>
          </a:p>
        </p:txBody>
      </p:sp>
    </p:spTree>
    <p:extLst>
      <p:ext uri="{BB962C8B-B14F-4D97-AF65-F5344CB8AC3E}">
        <p14:creationId xmlns:p14="http://schemas.microsoft.com/office/powerpoint/2010/main" val="41970907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2423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60CCFC"/>
                </a:solidFill>
                <a:latin typeface="Calibri" panose="020F0502020204030204"/>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053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526009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2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prstClr val="white"/>
                </a:solidFill>
                <a:sym typeface="+mn-lt"/>
              </a:rPr>
              <a:t>Agenda</a:t>
            </a:r>
          </a:p>
        </p:txBody>
      </p:sp>
    </p:spTree>
    <p:extLst>
      <p:ext uri="{BB962C8B-B14F-4D97-AF65-F5344CB8AC3E}">
        <p14:creationId xmlns:p14="http://schemas.microsoft.com/office/powerpoint/2010/main" val="7259550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75632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2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00244C"/>
                </a:solidFill>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pic>
        <p:nvPicPr>
          <p:cNvPr id="9" name="Picture 8"/>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345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0058017-90B8-49DD-BD91-104EAE08E483}"/>
              </a:ext>
            </a:extLst>
          </p:cNvPr>
          <p:cNvGraphicFramePr>
            <a:graphicFrameLocks noChangeAspect="1"/>
          </p:cNvGraphicFramePr>
          <p:nvPr userDrawn="1">
            <p:custDataLst>
              <p:tags r:id="rId2"/>
            </p:custDataLst>
            <p:extLst>
              <p:ext uri="{D42A27DB-BD31-4B8C-83A1-F6EECF244321}">
                <p14:modId xmlns:p14="http://schemas.microsoft.com/office/powerpoint/2010/main" val="2770383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258"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046C426-879F-4CD5-9998-F22DDE552521}"/>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3" name="Content Placeholder 2"/>
          <p:cNvSpPr>
            <a:spLocks noGrp="1"/>
          </p:cNvSpPr>
          <p:nvPr>
            <p:ph idx="1" hasCustomPrompt="1"/>
          </p:nvPr>
        </p:nvSpPr>
        <p:spPr bwMode="invGray">
          <a:xfrm>
            <a:off x="480000" y="1800000"/>
            <a:ext cx="11232001" cy="4237200"/>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US" noProof="0" dirty="0"/>
              <a:t>One line Subtitle (optional)</a:t>
            </a:r>
          </a:p>
        </p:txBody>
      </p:sp>
      <p:sp>
        <p:nvSpPr>
          <p:cNvPr id="4" name="Date Placeholder 3"/>
          <p:cNvSpPr>
            <a:spLocks noGrp="1"/>
          </p:cNvSpPr>
          <p:nvPr>
            <p:ph type="dt" sz="half" idx="14"/>
          </p:nvPr>
        </p:nvSpPr>
        <p:spPr bwMode="invGray">
          <a:xfrm>
            <a:off x="480000" y="6580588"/>
            <a:ext cx="790001" cy="180000"/>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5"/>
          </p:nvPr>
        </p:nvSpPr>
        <p:spPr bwMode="invGray">
          <a:xfrm>
            <a:off x="1392992" y="6580588"/>
            <a:ext cx="2264608" cy="180000"/>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US" smtClean="0">
                <a:solidFill>
                  <a:srgbClr val="000000"/>
                </a:solidFill>
              </a:rPr>
              <a:pPr/>
              <a:t>‹#›</a:t>
            </a:fld>
            <a:endParaRPr lang="en-US" dirty="0">
              <a:solidFill>
                <a:srgbClr val="000000"/>
              </a:solidFill>
            </a:endParaRPr>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dirty="0"/>
              <a:t>Source:</a:t>
            </a:r>
          </a:p>
        </p:txBody>
      </p:sp>
      <p:sp>
        <p:nvSpPr>
          <p:cNvPr id="7" name="Title 6"/>
          <p:cNvSpPr>
            <a:spLocks noGrp="1"/>
          </p:cNvSpPr>
          <p:nvPr>
            <p:ph type="title"/>
          </p:nvPr>
        </p:nvSpPr>
        <p:spPr bwMode="invGray">
          <a:xfrm>
            <a:off x="479999" y="359999"/>
            <a:ext cx="8160000" cy="332399"/>
          </a:xfrm>
        </p:spPr>
        <p:txBody>
          <a:bodyPr/>
          <a:lstStyle>
            <a:lvl1pPr>
              <a:defRPr/>
            </a:lvl1pPr>
          </a:lstStyle>
          <a:p>
            <a:r>
              <a:rPr lang="en-US" noProof="0" dirty="0"/>
              <a:t>Click to edit Master title style</a:t>
            </a:r>
          </a:p>
        </p:txBody>
      </p:sp>
    </p:spTree>
    <p:extLst>
      <p:ext uri="{BB962C8B-B14F-4D97-AF65-F5344CB8AC3E}">
        <p14:creationId xmlns:p14="http://schemas.microsoft.com/office/powerpoint/2010/main" val="39742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184072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38"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6349C-BFE1-4B78-8A22-38DBB1A761E3}"/>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89815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6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60B6F1-9BF7-49C1-BFDC-6F3BFD96B5C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6013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8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622A85B-4EAC-4944-A5FC-148ECB93AB0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50607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1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62FE4F-21CA-4B83-8C04-0FB77B90456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dirty="0"/>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67805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3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D0C755-088E-4CCC-80FC-EAEF790C3514}"/>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199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5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1F63A30-208B-4E1C-84E5-495A21BE338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dirty="0"/>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28400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0"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25B36F-EBBA-4B37-890D-6C23F93025E1}"/>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dirty="0"/>
              <a:t>Click to add title</a:t>
            </a:r>
          </a:p>
        </p:txBody>
      </p:sp>
      <p:pic>
        <p:nvPicPr>
          <p:cNvPr id="10" name="Picture 433" descr="Image result for who logo"/>
          <p:cNvPicPr>
            <a:picLocks noChangeAspect="1" noChangeArrowheads="1"/>
          </p:cNvPicPr>
          <p:nvPr userDrawn="1"/>
        </p:nvPicPr>
        <p:blipFill>
          <a:blip r:embed="rId7" cstate="email">
            <a:extLst>
              <a:ext uri="{28A0092B-C50C-407E-A947-70E740481C1C}">
                <a14:useLocalDpi xmlns:a14="http://schemas.microsoft.com/office/drawing/2010/main"/>
              </a:ext>
            </a:extLst>
          </a:blip>
          <a:stretch>
            <a:fillRect/>
          </a:stretch>
        </p:blipFill>
        <p:spPr bwMode="auto">
          <a:xfrm>
            <a:off x="10363166"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12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76547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82" name="think-cell Slide" r:id="rId5" imgW="352" imgH="355" progId="TCLayout.ActiveDocument.1">
                  <p:embed/>
                </p:oleObj>
              </mc:Choice>
              <mc:Fallback>
                <p:oleObj name="think-cell Slide" r:id="rId5" imgW="352" imgH="355"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B6A71E-1309-43BE-98D4-E80EDC745FC1}"/>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70558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69184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0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04BBCA6-33C4-4DC0-86AC-6DF49E6FEAD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37966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9151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30"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120217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172808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54"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EA0AB88-5795-4C47-8BF4-EC64C2B09865}"/>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830073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9769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78"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014252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67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02"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902310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84223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26"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824906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09279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50"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661247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644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74"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69599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65505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98"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F5D9C8D-DEFA-4E7E-AB5D-CFE067597A73}"/>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7"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b="1" kern="0" dirty="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dirty="0">
                  <a:solidFill>
                    <a:srgbClr val="FFFFFF"/>
                  </a:solidFill>
                  <a:latin typeface="+mn-lt"/>
                  <a:ea typeface="+mn-ea"/>
                  <a:cs typeface="+mn-cs"/>
                  <a:sym typeface="+mn-lt"/>
                </a:rPr>
                <a:t>Last Modified 8/22/2018 2:01 AM India Standard Time</a:t>
              </a: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dirty="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dirty="0"/>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dirty="0"/>
              <a:t>Click to edit Master subtitle style</a:t>
            </a:r>
          </a:p>
        </p:txBody>
      </p:sp>
      <p:pic>
        <p:nvPicPr>
          <p:cNvPr id="32" name="Picture 433" descr="Image result for who logo"/>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24743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74"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509B84D-6902-43AB-A50E-68D1C64A46FF}"/>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hasCustomPrompt="1"/>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730003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88114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2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dirty="0"/>
              <a:t>Click to add title</a:t>
            </a:r>
          </a:p>
        </p:txBody>
      </p:sp>
      <p:pic>
        <p:nvPicPr>
          <p:cNvPr id="11" name="Picture 433" descr="Image result for who logo"/>
          <p:cNvPicPr>
            <a:picLocks noChangeAspect="1" noChangeArrowheads="1"/>
          </p:cNvPicPr>
          <p:nvPr userDrawn="1"/>
        </p:nvPicPr>
        <p:blipFill>
          <a:blip r:embed="rId7"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98565"/>
      </p:ext>
    </p:extLst>
  </p:cSld>
  <p:clrMapOvr>
    <a:masterClrMapping/>
  </p:clrMapOvr>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950646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46" name="think-cell Slide" r:id="rId5" imgW="352" imgH="355" progId="TCLayout.ActiveDocument.1">
                  <p:embed/>
                </p:oleObj>
              </mc:Choice>
              <mc:Fallback>
                <p:oleObj name="think-cell Slide" r:id="rId5" imgW="352" imgH="355"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8A3263-8BD0-4E5B-B206-734092AEE3B2}"/>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404340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23118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7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5A09F54-B367-4F94-B4FE-024A97F97231}"/>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9007530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7732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9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5C3D494-B485-44F0-8AC8-D92E9ADFBEC2}"/>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819904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61094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1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16965C6-3062-475A-878D-5F8F5441A1F9}"/>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44229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4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C4E4AFA-AF51-4B89-A56A-5D0002F808E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522366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42405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6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11CA2C3-5B59-4E13-B08A-93866B71BB0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482945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23207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90"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46F8AEE-399D-49C2-9A4B-7A0E91F9B5FE}"/>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793922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33310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11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8EF042D-2311-4AAC-8BCB-337E0D280DEB}"/>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060452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41476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3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D65D510-57E0-48AC-B123-791B1B54434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93016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50083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98"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AA9744F-E49D-4A5A-BF3E-A5E4A3619730}"/>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052710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29755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6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228569-92E7-4F94-97C4-96C4AF32A019}"/>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290578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357911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86"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3903CD-79B0-43FD-836F-586B4C1AA899}"/>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44050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21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EF8AA8-6187-45F7-A660-76CB22AF7EC4}"/>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05945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23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1F41425-6A42-4A49-BB8A-6F4A9FB732B0}"/>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57942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5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A3025CA-603B-4497-897A-183E0DFEE00F}"/>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51024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282"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B13D9B6-5E48-4575-A4BD-F2D65163B140}"/>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70456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30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E667AF-DC50-4D0E-AE24-A55099D82954}"/>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2121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330"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DB430AF-BDC3-4DCE-ACCC-DF9C7C38D19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32154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354"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745E570-5CF0-4437-BED6-00515DD2F75B}"/>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4412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7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DF4B130-74A8-441E-912C-AE9C313FFE3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58507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502189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22"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3C1FC9E-B4C2-4344-A49B-38747B358F4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712323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88357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40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4663F25-E17A-4E33-BA1E-606C2438881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936192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458059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426"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37419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607913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450"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C89916-D7EB-4C77-9FA9-376D90E5E63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548375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3277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474"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5032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98"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6408276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016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522"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71185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45831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546"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13221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93469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570"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3516218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84651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594"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8187540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11286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1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257031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26688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4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ECECBC8-610F-4820-AD59-735433A0087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48701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64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729285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48526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66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67414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69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2270190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6836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71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ea typeface="+mn-ea"/>
                <a:cs typeface="+mn-cs"/>
                <a:sym typeface="+mn-lt"/>
              </a:rPr>
              <a:t>Agenda</a:t>
            </a:r>
          </a:p>
        </p:txBody>
      </p:sp>
    </p:spTree>
    <p:extLst>
      <p:ext uri="{BB962C8B-B14F-4D97-AF65-F5344CB8AC3E}">
        <p14:creationId xmlns:p14="http://schemas.microsoft.com/office/powerpoint/2010/main" val="1865576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5869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73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206140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0017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76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76075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78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1784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312898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81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0058017-90B8-49DD-BD91-104EAE08E483}"/>
              </a:ext>
            </a:extLst>
          </p:cNvPr>
          <p:cNvGraphicFramePr>
            <a:graphicFrameLocks noChangeAspect="1"/>
          </p:cNvGraphicFramePr>
          <p:nvPr userDrawn="1">
            <p:custDataLst>
              <p:tags r:id="rId2"/>
            </p:custDataLst>
            <p:extLst>
              <p:ext uri="{D42A27DB-BD31-4B8C-83A1-F6EECF244321}">
                <p14:modId xmlns:p14="http://schemas.microsoft.com/office/powerpoint/2010/main" val="3611485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834" name="think-cell Slide" r:id="rId5" imgW="473" imgH="473" progId="TCLayout.ActiveDocument.1">
                  <p:embed/>
                </p:oleObj>
              </mc:Choice>
              <mc:Fallback>
                <p:oleObj name="think-cell Slide" r:id="rId5" imgW="473" imgH="473" progId="TCLayout.ActiveDocument.1">
                  <p:embed/>
                  <p:pic>
                    <p:nvPicPr>
                      <p:cNvPr id="9" name="Object 8" hidden="1">
                        <a:extLst>
                          <a:ext uri="{FF2B5EF4-FFF2-40B4-BE49-F238E27FC236}">
                            <a16:creationId xmlns:a16="http://schemas.microsoft.com/office/drawing/2014/main" id="{10058017-90B8-49DD-BD91-104EAE08E48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046C426-879F-4CD5-9998-F22DDE552521}"/>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idx="1" hasCustomPrompt="1"/>
          </p:nvPr>
        </p:nvSpPr>
        <p:spPr bwMode="invGray">
          <a:xfrm>
            <a:off x="480000" y="1800000"/>
            <a:ext cx="11232001" cy="4237200"/>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US" noProof="0" dirty="0"/>
              <a:t>One line Subtitle (optional)</a:t>
            </a:r>
          </a:p>
        </p:txBody>
      </p:sp>
      <p:sp>
        <p:nvSpPr>
          <p:cNvPr id="4" name="Date Placeholder 3"/>
          <p:cNvSpPr>
            <a:spLocks noGrp="1"/>
          </p:cNvSpPr>
          <p:nvPr>
            <p:ph type="dt" sz="half" idx="14"/>
          </p:nvPr>
        </p:nvSpPr>
        <p:spPr bwMode="invGray">
          <a:xfrm>
            <a:off x="480000" y="6580588"/>
            <a:ext cx="790001" cy="180000"/>
          </a:xfrm>
          <a:prstGeom prst="rect">
            <a:avLst/>
          </a:prstGeom>
        </p:spPr>
        <p:txBody>
          <a:bodyPr/>
          <a:lstStyle/>
          <a:p>
            <a:endParaRPr lang="en-US" noProof="0" dirty="0"/>
          </a:p>
        </p:txBody>
      </p:sp>
      <p:sp>
        <p:nvSpPr>
          <p:cNvPr id="5" name="Footer Placeholder 4"/>
          <p:cNvSpPr>
            <a:spLocks noGrp="1"/>
          </p:cNvSpPr>
          <p:nvPr>
            <p:ph type="ftr" sz="quarter" idx="15"/>
          </p:nvPr>
        </p:nvSpPr>
        <p:spPr bwMode="invGray">
          <a:xfrm>
            <a:off x="1392992" y="6580588"/>
            <a:ext cx="2264608" cy="180000"/>
          </a:xfrm>
          <a:prstGeom prst="rect">
            <a:avLst/>
          </a:prstGeom>
        </p:spPr>
        <p:txBody>
          <a:bodyPr/>
          <a:lstStyle/>
          <a:p>
            <a:endParaRPr lang="en-US" noProof="0" dirty="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US" noProof="0" smtClean="0"/>
              <a:pPr/>
              <a:t>‹#›</a:t>
            </a:fld>
            <a:endParaRPr lang="en-US" noProof="0" dirty="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dirty="0"/>
              <a:t>Source:</a:t>
            </a:r>
          </a:p>
        </p:txBody>
      </p:sp>
      <p:sp>
        <p:nvSpPr>
          <p:cNvPr id="7" name="Title 6"/>
          <p:cNvSpPr>
            <a:spLocks noGrp="1"/>
          </p:cNvSpPr>
          <p:nvPr>
            <p:ph type="title"/>
          </p:nvPr>
        </p:nvSpPr>
        <p:spPr bwMode="invGray">
          <a:xfrm>
            <a:off x="479999" y="359999"/>
            <a:ext cx="8160000" cy="332399"/>
          </a:xfrm>
        </p:spPr>
        <p:txBody>
          <a:bodyPr/>
          <a:lstStyle>
            <a:lvl1pPr>
              <a:defRPr/>
            </a:lvl1pPr>
          </a:lstStyle>
          <a:p>
            <a:r>
              <a:rPr lang="en-US" noProof="0" dirty="0"/>
              <a:t>Click to edit Master title style</a:t>
            </a:r>
          </a:p>
        </p:txBody>
      </p:sp>
    </p:spTree>
    <p:extLst>
      <p:ext uri="{BB962C8B-B14F-4D97-AF65-F5344CB8AC3E}">
        <p14:creationId xmlns:p14="http://schemas.microsoft.com/office/powerpoint/2010/main" val="2015512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A867-7E79-47E6-8EB9-83365A086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CC48C-9FBB-458F-AAB7-58899B8313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507B1-4B30-4F56-B54D-F7C790D5521C}"/>
              </a:ext>
            </a:extLst>
          </p:cNvPr>
          <p:cNvSpPr>
            <a:spLocks noGrp="1"/>
          </p:cNvSpPr>
          <p:nvPr>
            <p:ph type="dt" sz="half" idx="10"/>
          </p:nvPr>
        </p:nvSpPr>
        <p:spPr/>
        <p:txBody>
          <a:bodyPr/>
          <a:lstStyle/>
          <a:p>
            <a:fld id="{263B5E8E-BE46-447A-B204-0F7F7744E3D6}" type="datetime1">
              <a:rPr lang="en-US" smtClean="0"/>
              <a:t>10/7/20</a:t>
            </a:fld>
            <a:endParaRPr lang="en-US"/>
          </a:p>
        </p:txBody>
      </p:sp>
      <p:sp>
        <p:nvSpPr>
          <p:cNvPr id="5" name="Footer Placeholder 4">
            <a:extLst>
              <a:ext uri="{FF2B5EF4-FFF2-40B4-BE49-F238E27FC236}">
                <a16:creationId xmlns:a16="http://schemas.microsoft.com/office/drawing/2014/main" id="{B597AD8E-704D-459F-8D58-6FB20F925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62B9A-5CA4-48B1-8242-BF89D43224AF}"/>
              </a:ext>
            </a:extLst>
          </p:cNvPr>
          <p:cNvSpPr>
            <a:spLocks noGrp="1"/>
          </p:cNvSpPr>
          <p:nvPr>
            <p:ph type="sldNum" sz="quarter" idx="12"/>
          </p:nvPr>
        </p:nvSpPr>
        <p:spPr/>
        <p:txBody>
          <a:bodyPr/>
          <a:lstStyle/>
          <a:p>
            <a:fld id="{01DFE865-AF1C-484B-A74B-BA64AEAE6E39}" type="slidenum">
              <a:rPr lang="en-US" smtClean="0"/>
              <a:t>‹#›</a:t>
            </a:fld>
            <a:endParaRPr lang="en-US"/>
          </a:p>
        </p:txBody>
      </p:sp>
    </p:spTree>
    <p:extLst>
      <p:ext uri="{BB962C8B-B14F-4D97-AF65-F5344CB8AC3E}">
        <p14:creationId xmlns:p14="http://schemas.microsoft.com/office/powerpoint/2010/main" val="288540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06476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7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71DD386-F95C-441A-8914-484C42028FB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8842776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spid="_x0000_s464900"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9"/>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5900" b="1" i="0" baseline="0" dirty="0">
              <a:solidFill>
                <a:schemeClr val="bg1"/>
              </a:solidFill>
              <a:latin typeface="Carnero Semibold"/>
              <a:ea typeface="+mj-ea"/>
              <a:cs typeface="+mj-cs"/>
              <a:sym typeface="Carnero Semibold"/>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7" y="172212"/>
            <a:ext cx="11082528" cy="369332"/>
          </a:xfrm>
        </p:spPr>
        <p:txBody>
          <a:bodyPr vert="horz" wrap="square" lIns="0" tIns="0" rIns="0" bIns="0" rtlCol="0" anchor="t"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40"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16"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16"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5"/>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8"/>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Holder 4">
            <a:extLst>
              <a:ext uri="{FF2B5EF4-FFF2-40B4-BE49-F238E27FC236}">
                <a16:creationId xmlns:a16="http://schemas.microsoft.com/office/drawing/2014/main" id="{45F7ABB6-8454-41AE-B521-8F0DE98C681A}"/>
              </a:ext>
            </a:extLst>
          </p:cNvPr>
          <p:cNvSpPr>
            <a:spLocks noGrp="1"/>
          </p:cNvSpPr>
          <p:nvPr>
            <p:ph type="ftr" sz="quarter" idx="5"/>
          </p:nvPr>
        </p:nvSpPr>
        <p:spPr>
          <a:xfrm>
            <a:off x="1154348" y="6535621"/>
            <a:ext cx="945014" cy="112018"/>
          </a:xfrm>
          <a:prstGeom prst="rect">
            <a:avLst/>
          </a:prstGeom>
        </p:spPr>
        <p:txBody>
          <a:bodyPr wrap="square" lIns="0" tIns="0" rIns="0" bIns="0">
            <a:spAutoFit/>
          </a:bodyPr>
          <a:lstStyle>
            <a:lvl1pPr>
              <a:defRPr sz="728" b="0" i="0">
                <a:solidFill>
                  <a:schemeClr val="bg1"/>
                </a:solidFill>
                <a:latin typeface="Carnero Light"/>
                <a:cs typeface="Carnero Light"/>
              </a:defRPr>
            </a:lvl1pPr>
          </a:lstStyle>
          <a:p>
            <a:pPr marL="7701">
              <a:spcBef>
                <a:spcPts val="49"/>
              </a:spcBef>
            </a:pPr>
            <a:r>
              <a:rPr lang="en-US" spc="9"/>
              <a:t>Speed, Scale,</a:t>
            </a:r>
            <a:r>
              <a:rPr lang="en-US" spc="-30"/>
              <a:t> </a:t>
            </a:r>
            <a:r>
              <a:rPr lang="en-US" spc="9"/>
              <a:t>Access</a:t>
            </a:r>
          </a:p>
        </p:txBody>
      </p:sp>
      <p:sp>
        <p:nvSpPr>
          <p:cNvPr id="12" name="Holder 6">
            <a:extLst>
              <a:ext uri="{FF2B5EF4-FFF2-40B4-BE49-F238E27FC236}">
                <a16:creationId xmlns:a16="http://schemas.microsoft.com/office/drawing/2014/main" id="{944B1545-C530-450F-A1F3-13670C387791}"/>
              </a:ext>
            </a:extLst>
          </p:cNvPr>
          <p:cNvSpPr>
            <a:spLocks noGrp="1"/>
          </p:cNvSpPr>
          <p:nvPr>
            <p:ph type="sldNum" sz="quarter" idx="7"/>
          </p:nvPr>
        </p:nvSpPr>
        <p:spPr>
          <a:xfrm>
            <a:off x="11689979" y="6535621"/>
            <a:ext cx="144409" cy="112018"/>
          </a:xfrm>
        </p:spPr>
        <p:txBody>
          <a:bodyPr lIns="0" tIns="0" rIns="0" bIns="0"/>
          <a:lstStyle>
            <a:lvl1pPr>
              <a:defRPr sz="728" b="0" i="0">
                <a:solidFill>
                  <a:schemeClr val="bg1"/>
                </a:solidFill>
                <a:latin typeface="Carnero Light"/>
                <a:cs typeface="Carnero Light"/>
              </a:defRPr>
            </a:lvl1pPr>
          </a:lstStyle>
          <a:p>
            <a:pPr marL="23104">
              <a:spcBef>
                <a:spcPts val="49"/>
              </a:spcBef>
            </a:pPr>
            <a:fld id="{81D60167-4931-47E6-BA6A-407CBD079E47}" type="slidenum">
              <a:rPr lang="en-US" spc="9" smtClean="0"/>
              <a:pPr marL="23104">
                <a:spcBef>
                  <a:spcPts val="49"/>
                </a:spcBef>
              </a:pPr>
              <a:t>‹#›</a:t>
            </a:fld>
            <a:endParaRPr lang="en-US" spc="9"/>
          </a:p>
        </p:txBody>
      </p:sp>
    </p:spTree>
    <p:extLst>
      <p:ext uri="{BB962C8B-B14F-4D97-AF65-F5344CB8AC3E}">
        <p14:creationId xmlns:p14="http://schemas.microsoft.com/office/powerpoint/2010/main" val="6420580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3690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3650"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E06B387-453E-41B1-AF78-A5B50AEC8B7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7"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sym typeface="+mn-lt"/>
              </a:endParaRPr>
            </a:p>
          </p:txBody>
        </p:sp>
      </p:grpSp>
      <p:sp>
        <p:nvSpPr>
          <p:cNvPr id="42"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dirty="0"/>
              <a:t>Click to edit Master title style</a:t>
            </a:r>
          </a:p>
        </p:txBody>
      </p:sp>
      <p:sp>
        <p:nvSpPr>
          <p:cNvPr id="43"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dirty="0"/>
              <a:t>Click to edit Master subtitle style</a:t>
            </a:r>
          </a:p>
        </p:txBody>
      </p:sp>
      <p:pic>
        <p:nvPicPr>
          <p:cNvPr id="44" name="Picture 433" descr="Image result for who logo"/>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45" name="Straight Connector 44"/>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2913531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65025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7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25B36F-EBBA-4B37-890D-6C23F93025E1}"/>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sym typeface="Calibri" panose="020F050202020403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dirty="0"/>
              <a:t>Click to add title</a:t>
            </a:r>
          </a:p>
        </p:txBody>
      </p:sp>
      <p:pic>
        <p:nvPicPr>
          <p:cNvPr id="10" name="Picture 433" descr="Image result for who logo"/>
          <p:cNvPicPr>
            <a:picLocks noChangeAspect="1" noChangeArrowheads="1"/>
          </p:cNvPicPr>
          <p:nvPr userDrawn="1"/>
        </p:nvPicPr>
        <p:blipFill>
          <a:blip r:embed="rId7" cstate="email">
            <a:extLst>
              <a:ext uri="{28A0092B-C50C-407E-A947-70E740481C1C}">
                <a14:useLocalDpi xmlns:a14="http://schemas.microsoft.com/office/drawing/2010/main"/>
              </a:ext>
            </a:extLst>
          </a:blip>
          <a:stretch>
            <a:fillRect/>
          </a:stretch>
        </p:blipFill>
        <p:spPr bwMode="auto">
          <a:xfrm>
            <a:off x="10363166"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39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84802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69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509B84D-6902-43AB-A50E-68D1C64A46FF}"/>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sym typeface="Calibri" panose="020F0502020204030204" pitchFamily="34" charset="0"/>
            </a:endParaRPr>
          </a:p>
        </p:txBody>
      </p:sp>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hasCustomPrompt="1"/>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5242242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4777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722"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AA9744F-E49D-4A5A-BF3E-A5E4A3619730}"/>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6851141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133267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4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3C1FC9E-B4C2-4344-A49B-38747B358F4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sym typeface="Calibri" panose="020F0502020204030204" pitchFamily="34" charset="0"/>
            </a:endParaRPr>
          </a:p>
        </p:txBody>
      </p:sp>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Tree>
    <p:extLst>
      <p:ext uri="{BB962C8B-B14F-4D97-AF65-F5344CB8AC3E}">
        <p14:creationId xmlns:p14="http://schemas.microsoft.com/office/powerpoint/2010/main" val="24908114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29350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70"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ECECBC8-610F-4820-AD59-735433A0087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sym typeface="Calibri" panose="020F0502020204030204" pitchFamily="34" charset="0"/>
            </a:endParaRPr>
          </a:p>
        </p:txBody>
      </p:sp>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154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3722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79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71DD386-F95C-441A-8914-484C42028FB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sym typeface="Calibri" panose="020F0502020204030204" pitchFamily="34" charset="0"/>
            </a:endParaRPr>
          </a:p>
        </p:txBody>
      </p:sp>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1778638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34634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81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C4D3F40-03B6-44EA-88EF-ED25EFFC388B}"/>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098726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27132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842"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4F9E554-3C1C-41B6-ADC5-76517CC50A23}"/>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Tree>
    <p:extLst>
      <p:ext uri="{BB962C8B-B14F-4D97-AF65-F5344CB8AC3E}">
        <p14:creationId xmlns:p14="http://schemas.microsoft.com/office/powerpoint/2010/main" val="170662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37067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9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C4D3F40-03B6-44EA-88EF-ED25EFFC388B}"/>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5922638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53312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286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542A932-890E-46EC-9EF7-AD3F8BA39ED4}"/>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pic>
        <p:nvPicPr>
          <p:cNvPr id="11" name="Picture 10"/>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800" dirty="0">
              <a:solidFill>
                <a:prstClr val="white">
                  <a:lumMod val="50000"/>
                </a:prstClr>
              </a:solidFill>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478100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51918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890"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FB8BC47-041A-4751-941A-C94193464215}"/>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a:t>
            </a:r>
            <a:r>
              <a:rPr lang="en-US" dirty="0" err="1"/>
              <a:t>wy</a:t>
            </a:r>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800" dirty="0">
              <a:solidFill>
                <a:prstClr val="white">
                  <a:lumMod val="50000"/>
                </a:prstClr>
              </a:solidFill>
              <a:sym typeface="+mn-lt"/>
            </a:endParaRPr>
          </a:p>
        </p:txBody>
      </p:sp>
    </p:spTree>
    <p:extLst>
      <p:ext uri="{BB962C8B-B14F-4D97-AF65-F5344CB8AC3E}">
        <p14:creationId xmlns:p14="http://schemas.microsoft.com/office/powerpoint/2010/main" val="3086567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16026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491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E322802-4AC0-42E6-A685-79504F50E255}"/>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1260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5561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93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2F71FE6-85A3-4911-90C9-5C0550F4558D}"/>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207500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42832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6962"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6349C-BFE1-4B78-8A22-38DBB1A761E3}"/>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800" dirty="0">
              <a:solidFill>
                <a:prstClr val="white"/>
              </a:solidFill>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8526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5574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8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60B6F1-9BF7-49C1-BFDC-6F3BFD96B5CA}"/>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8901820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08589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010"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622A85B-4EAC-4944-A5FC-148ECB93AB0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sym typeface="Calibri" panose="020F0502020204030204" pitchFamily="34" charset="0"/>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85754"/>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9924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03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62FE4F-21CA-4B83-8C04-0FB77B904566}"/>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dirty="0"/>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5084363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24282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105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D0C755-088E-4CCC-80FC-EAEF790C3514}"/>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278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43491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2082"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1F63A30-208B-4E1C-84E5-495A21BE338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dirty="0"/>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40491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9704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1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4F9E554-3C1C-41B6-ADC5-76517CC50A23}"/>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6514967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93840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10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B6A71E-1309-43BE-98D4-E80EDC745FC1}"/>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sym typeface="Calibri" panose="020F0502020204030204" pitchFamily="34" charset="0"/>
            </a:endParaRPr>
          </a:p>
        </p:txBody>
      </p:sp>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1482448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0925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4130"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04BBCA6-33C4-4DC0-86AC-6DF49E6FEADC}"/>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sym typeface="Calibri" panose="020F050202020403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6448349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331154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5154"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pic>
        <p:nvPicPr>
          <p:cNvPr id="7" name="Picture 6"/>
          <p:cNvPicPr>
            <a:picLocks noChangeAspect="1"/>
          </p:cNvPicPr>
          <p:nvPr userDrawn="1"/>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000000"/>
              </a:solidFill>
              <a:sym typeface="+mn-lt"/>
            </a:endParaRPr>
          </a:p>
        </p:txBody>
      </p:sp>
    </p:spTree>
    <p:extLst>
      <p:ext uri="{BB962C8B-B14F-4D97-AF65-F5344CB8AC3E}">
        <p14:creationId xmlns:p14="http://schemas.microsoft.com/office/powerpoint/2010/main" val="13886289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517737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617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EA0AB88-5795-4C47-8BF4-EC64C2B09865}"/>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3344966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50232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7202"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5564963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168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26"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mn-lt"/>
              </a:rPr>
              <a:pPr algn="r">
                <a:defRPr/>
              </a:pPr>
              <a:t>‹#›</a:t>
            </a:fld>
            <a:endParaRPr lang="en-US" sz="1000" dirty="0">
              <a:solidFill>
                <a:prstClr val="white"/>
              </a:solidFill>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mn-lt"/>
              </a:rPr>
              <a:t>Copyright © 2020 by Boston Consulting Group. All rights reserved.</a:t>
            </a:r>
          </a:p>
        </p:txBody>
      </p:sp>
    </p:spTree>
    <p:extLst>
      <p:ext uri="{BB962C8B-B14F-4D97-AF65-F5344CB8AC3E}">
        <p14:creationId xmlns:p14="http://schemas.microsoft.com/office/powerpoint/2010/main" val="41497838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6067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250"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2332606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852293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0274"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112797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57201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1298"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a:lnSpc>
                  <a:spcPct val="90000"/>
                </a:lnSpc>
                <a:defRPr/>
              </a:pPr>
              <a:r>
                <a:rPr lang="en-US" sz="1000" dirty="0">
                  <a:solidFill>
                    <a:srgbClr val="A6A6A6"/>
                  </a:solidFill>
                  <a:sym typeface="+mn-lt"/>
                </a:rPr>
                <a:t>1. xxxx  2. xxxx  3. List footnotes in numerical order. Footnote numbers are not bracketed. Use 10pt font</a:t>
              </a:r>
            </a:p>
            <a:p>
              <a:pPr>
                <a:lnSpc>
                  <a:spcPct val="90000"/>
                </a:lnSpc>
                <a:defRPr/>
              </a:pPr>
              <a:r>
                <a:rPr lang="en-US" sz="1000" dirty="0">
                  <a:solidFill>
                    <a:srgbClr val="A6A6A6"/>
                  </a:solidFill>
                  <a:sym typeface="+mn-lt"/>
                </a:rPr>
                <a:t>Note: Do not put a period at the end of the note or the source</a:t>
              </a:r>
            </a:p>
            <a:p>
              <a:pPr>
                <a:lnSpc>
                  <a:spcPct val="90000"/>
                </a:lnSpc>
                <a:defRPr/>
              </a:pPr>
              <a:r>
                <a:rPr lang="en-US" sz="1000" dirty="0">
                  <a:solidFill>
                    <a:srgbClr val="A6A6A6"/>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5513562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33659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2322"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F5D9C8D-DEFA-4E7E-AB5D-CFE067597A73}"/>
              </a:ext>
            </a:extLst>
          </p:cNvPr>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sym typeface="Calibri" panose="020F0502020204030204" pitchFamily="34" charset="0"/>
            </a:endParaRPr>
          </a:p>
        </p:txBody>
      </p:sp>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7"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dirty="0">
                <a:solidFill>
                  <a:srgbClr val="FFFFFF"/>
                </a:solidFill>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b="1" kern="0" dirty="0">
                  <a:solidFill>
                    <a:srgbClr val="FFFFFF"/>
                  </a:solidFill>
                  <a:latin typeface="Calibri" panose="020F0502020204030204"/>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dirty="0">
                  <a:solidFill>
                    <a:srgbClr val="FFFFFF"/>
                  </a:solidFill>
                  <a:latin typeface="Calibri" panose="020F0502020204030204"/>
                  <a:sym typeface="+mn-lt"/>
                </a:rPr>
                <a:t>Last Modified 8/22/2018 2:01 AM India Standard Time</a:t>
              </a: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dirty="0">
                  <a:solidFill>
                    <a:srgbClr val="FFFFFF"/>
                  </a:solidFill>
                  <a:latin typeface="Calibri" panose="020F0502020204030204"/>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dirty="0"/>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dirty="0"/>
              <a:t>Click to edit Master subtitle style</a:t>
            </a:r>
          </a:p>
        </p:txBody>
      </p:sp>
      <p:pic>
        <p:nvPicPr>
          <p:cNvPr id="32" name="Picture 433" descr="Image result for who logo"/>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331088871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ags" Target="../tags/tag3.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vmlDrawing" Target="../drawings/vmlDrawing1.v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6.xml"/><Relationship Id="rId21" Type="http://schemas.openxmlformats.org/officeDocument/2006/relationships/slideLayout" Target="../slideLayouts/slideLayout91.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63" Type="http://schemas.openxmlformats.org/officeDocument/2006/relationships/slideLayout" Target="../slideLayouts/slideLayout133.xml"/><Relationship Id="rId68" Type="http://schemas.openxmlformats.org/officeDocument/2006/relationships/slideLayout" Target="../slideLayouts/slideLayout138.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9" Type="http://schemas.openxmlformats.org/officeDocument/2006/relationships/slideLayout" Target="../slideLayouts/slideLayout99.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66" Type="http://schemas.openxmlformats.org/officeDocument/2006/relationships/slideLayout" Target="../slideLayouts/slideLayout136.xml"/><Relationship Id="rId74" Type="http://schemas.openxmlformats.org/officeDocument/2006/relationships/image" Target="../media/image1.emf"/><Relationship Id="rId5" Type="http://schemas.openxmlformats.org/officeDocument/2006/relationships/slideLayout" Target="../slideLayouts/slideLayout75.xml"/><Relationship Id="rId61" Type="http://schemas.openxmlformats.org/officeDocument/2006/relationships/slideLayout" Target="../slideLayouts/slideLayout131.xml"/><Relationship Id="rId19" Type="http://schemas.openxmlformats.org/officeDocument/2006/relationships/slideLayout" Target="../slideLayouts/slideLayout8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slideLayout" Target="../slideLayouts/slideLayout126.xml"/><Relationship Id="rId64" Type="http://schemas.openxmlformats.org/officeDocument/2006/relationships/slideLayout" Target="../slideLayouts/slideLayout134.xml"/><Relationship Id="rId69" Type="http://schemas.openxmlformats.org/officeDocument/2006/relationships/theme" Target="../theme/theme2.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72" Type="http://schemas.openxmlformats.org/officeDocument/2006/relationships/tags" Target="../tags/tag128.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slideLayout" Target="../slideLayouts/slideLayout129.xml"/><Relationship Id="rId67" Type="http://schemas.openxmlformats.org/officeDocument/2006/relationships/slideLayout" Target="../slideLayouts/slideLayout137.xml"/><Relationship Id="rId20" Type="http://schemas.openxmlformats.org/officeDocument/2006/relationships/slideLayout" Target="../slideLayouts/slideLayout90.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62" Type="http://schemas.openxmlformats.org/officeDocument/2006/relationships/slideLayout" Target="../slideLayouts/slideLayout132.xml"/><Relationship Id="rId70" Type="http://schemas.openxmlformats.org/officeDocument/2006/relationships/vmlDrawing" Target="../drawings/vmlDrawing71.vml"/><Relationship Id="rId1" Type="http://schemas.openxmlformats.org/officeDocument/2006/relationships/slideLayout" Target="../slideLayouts/slideLayout71.xml"/><Relationship Id="rId6" Type="http://schemas.openxmlformats.org/officeDocument/2006/relationships/slideLayout" Target="../slideLayouts/slideLayout76.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10" Type="http://schemas.openxmlformats.org/officeDocument/2006/relationships/slideLayout" Target="../slideLayouts/slideLayout80.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slideLayout" Target="../slideLayouts/slideLayout130.xml"/><Relationship Id="rId65" Type="http://schemas.openxmlformats.org/officeDocument/2006/relationships/slideLayout" Target="../slideLayouts/slideLayout135.xml"/><Relationship Id="rId73" Type="http://schemas.openxmlformats.org/officeDocument/2006/relationships/oleObject" Target="../embeddings/oleObject71.bin"/><Relationship Id="rId4" Type="http://schemas.openxmlformats.org/officeDocument/2006/relationships/slideLayout" Target="../slideLayouts/slideLayout74.xml"/><Relationship Id="rId9" Type="http://schemas.openxmlformats.org/officeDocument/2006/relationships/slideLayout" Target="../slideLayouts/slideLayout79.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9" Type="http://schemas.openxmlformats.org/officeDocument/2006/relationships/slideLayout" Target="../slideLayouts/slideLayout109.xml"/><Relationship Id="rId34" Type="http://schemas.openxmlformats.org/officeDocument/2006/relationships/slideLayout" Target="../slideLayouts/slideLayout104.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7" Type="http://schemas.openxmlformats.org/officeDocument/2006/relationships/slideLayout" Target="../slideLayouts/slideLayout77.xml"/><Relationship Id="rId71" Type="http://schemas.openxmlformats.org/officeDocument/2006/relationships/tags" Target="../tags/tag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3"/>
            </p:custDataLst>
            <p:extLst>
              <p:ext uri="{D42A27DB-BD31-4B8C-83A1-F6EECF244321}">
                <p14:modId xmlns:p14="http://schemas.microsoft.com/office/powerpoint/2010/main" val="1481409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4"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39A12B8-10C7-411D-84FE-CED8EF4FFC27}"/>
              </a:ext>
            </a:extLst>
          </p:cNvPr>
          <p:cNvSpPr/>
          <p:nvPr userDrawn="1">
            <p:custDataLst>
              <p:tags r:id="rId74"/>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7" name="TextBox 6">
            <a:extLst>
              <a:ext uri="{FF2B5EF4-FFF2-40B4-BE49-F238E27FC236}">
                <a16:creationId xmlns:a16="http://schemas.microsoft.com/office/drawing/2014/main" id="{BDB6FEAE-09FE-4013-84D9-FB0415AC3243}"/>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 id="2147485185" r:id="rId68"/>
    <p:sldLayoutId id="2147485256" r:id="rId69"/>
    <p:sldLayoutId id="2147485257" r:id="rId70"/>
  </p:sldLayoutIdLst>
  <p:hf sldNum="0" hdr="0" ft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32766456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626" name="think-cell Slide" r:id="rId73" imgW="270" imgH="270" progId="TCLayout.ActiveDocument.1">
                  <p:embed/>
                </p:oleObj>
              </mc:Choice>
              <mc:Fallback>
                <p:oleObj name="think-cell Slide" r:id="rId73" imgW="270" imgH="270" progId="TCLayout.ActiveDocument.1">
                  <p:embed/>
                  <p:pic>
                    <p:nvPicPr>
                      <p:cNvPr id="0" name=""/>
                      <p:cNvPicPr/>
                      <p:nvPr/>
                    </p:nvPicPr>
                    <p:blipFill>
                      <a:blip r:embed="rId74"/>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39A12B8-10C7-411D-84FE-CED8EF4FFC27}"/>
              </a:ext>
            </a:extLst>
          </p:cNvPr>
          <p:cNvSpPr/>
          <p:nvPr userDrawn="1">
            <p:custDataLst>
              <p:tags r:id="rId7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sym typeface="Calibri" panose="020F050202020403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7" name="TextBox 6">
            <a:extLst>
              <a:ext uri="{FF2B5EF4-FFF2-40B4-BE49-F238E27FC236}">
                <a16:creationId xmlns:a16="http://schemas.microsoft.com/office/drawing/2014/main" id="{BDB6FEAE-09FE-4013-84D9-FB0415AC3243}"/>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mn-lt"/>
              </a:rPr>
              <a:pPr algn="r">
                <a:defRPr/>
              </a:pPr>
              <a:t>‹#›</a:t>
            </a:fld>
            <a:endParaRPr lang="en-US" sz="1000" dirty="0">
              <a:solidFill>
                <a:prstClr val="white">
                  <a:lumMod val="50000"/>
                </a:prstClr>
              </a:solidFill>
              <a:sym typeface="+mn-lt"/>
            </a:endParaRPr>
          </a:p>
        </p:txBody>
      </p:sp>
    </p:spTree>
    <p:extLst>
      <p:ext uri="{BB962C8B-B14F-4D97-AF65-F5344CB8AC3E}">
        <p14:creationId xmlns:p14="http://schemas.microsoft.com/office/powerpoint/2010/main" val="1352030453"/>
      </p:ext>
    </p:extLst>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 id="2147485198" r:id="rId12"/>
    <p:sldLayoutId id="2147485199" r:id="rId13"/>
    <p:sldLayoutId id="2147485200" r:id="rId14"/>
    <p:sldLayoutId id="2147485201" r:id="rId15"/>
    <p:sldLayoutId id="2147485202" r:id="rId16"/>
    <p:sldLayoutId id="2147485203" r:id="rId17"/>
    <p:sldLayoutId id="2147485204" r:id="rId18"/>
    <p:sldLayoutId id="2147485205" r:id="rId19"/>
    <p:sldLayoutId id="2147485206" r:id="rId20"/>
    <p:sldLayoutId id="2147485207" r:id="rId21"/>
    <p:sldLayoutId id="2147485208" r:id="rId22"/>
    <p:sldLayoutId id="2147485209" r:id="rId23"/>
    <p:sldLayoutId id="2147485210" r:id="rId24"/>
    <p:sldLayoutId id="2147485211" r:id="rId25"/>
    <p:sldLayoutId id="2147485212" r:id="rId26"/>
    <p:sldLayoutId id="2147485213" r:id="rId27"/>
    <p:sldLayoutId id="2147485214" r:id="rId28"/>
    <p:sldLayoutId id="2147485215" r:id="rId29"/>
    <p:sldLayoutId id="2147485216" r:id="rId30"/>
    <p:sldLayoutId id="2147485217" r:id="rId31"/>
    <p:sldLayoutId id="2147485218" r:id="rId32"/>
    <p:sldLayoutId id="2147485219" r:id="rId33"/>
    <p:sldLayoutId id="2147485220" r:id="rId34"/>
    <p:sldLayoutId id="2147485221" r:id="rId35"/>
    <p:sldLayoutId id="2147485222" r:id="rId36"/>
    <p:sldLayoutId id="2147485223" r:id="rId37"/>
    <p:sldLayoutId id="2147485224" r:id="rId38"/>
    <p:sldLayoutId id="2147485225" r:id="rId39"/>
    <p:sldLayoutId id="2147485226" r:id="rId40"/>
    <p:sldLayoutId id="2147485227" r:id="rId41"/>
    <p:sldLayoutId id="2147485228" r:id="rId42"/>
    <p:sldLayoutId id="2147485229" r:id="rId43"/>
    <p:sldLayoutId id="2147485230" r:id="rId44"/>
    <p:sldLayoutId id="2147485231" r:id="rId45"/>
    <p:sldLayoutId id="2147485232" r:id="rId46"/>
    <p:sldLayoutId id="2147485233" r:id="rId47"/>
    <p:sldLayoutId id="2147485234" r:id="rId48"/>
    <p:sldLayoutId id="2147485235" r:id="rId49"/>
    <p:sldLayoutId id="2147485236" r:id="rId50"/>
    <p:sldLayoutId id="2147485237" r:id="rId51"/>
    <p:sldLayoutId id="2147485238" r:id="rId52"/>
    <p:sldLayoutId id="2147485239" r:id="rId53"/>
    <p:sldLayoutId id="2147485240" r:id="rId54"/>
    <p:sldLayoutId id="2147485241" r:id="rId55"/>
    <p:sldLayoutId id="2147485242" r:id="rId56"/>
    <p:sldLayoutId id="2147485243" r:id="rId57"/>
    <p:sldLayoutId id="2147485244" r:id="rId58"/>
    <p:sldLayoutId id="2147485245" r:id="rId59"/>
    <p:sldLayoutId id="2147485246" r:id="rId60"/>
    <p:sldLayoutId id="2147485247" r:id="rId61"/>
    <p:sldLayoutId id="2147485248" r:id="rId62"/>
    <p:sldLayoutId id="2147485249" r:id="rId63"/>
    <p:sldLayoutId id="2147485250" r:id="rId64"/>
    <p:sldLayoutId id="2147485251" r:id="rId65"/>
    <p:sldLayoutId id="2147485252" r:id="rId66"/>
    <p:sldLayoutId id="2147485253" r:id="rId67"/>
    <p:sldLayoutId id="2147485254" r:id="rId68"/>
  </p:sldLayoutIdLst>
  <p:hf sldNum="0" hdr="0" ft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9.xml"/><Relationship Id="rId7" Type="http://schemas.openxmlformats.org/officeDocument/2006/relationships/image" Target="../media/image30.png"/><Relationship Id="rId2" Type="http://schemas.openxmlformats.org/officeDocument/2006/relationships/tags" Target="../tags/tag248.xml"/><Relationship Id="rId1" Type="http://schemas.openxmlformats.org/officeDocument/2006/relationships/vmlDrawing" Target="../drawings/vmlDrawing141.vml"/><Relationship Id="rId6" Type="http://schemas.openxmlformats.org/officeDocument/2006/relationships/image" Target="../media/image29.emf"/><Relationship Id="rId5" Type="http://schemas.openxmlformats.org/officeDocument/2006/relationships/oleObject" Target="../embeddings/oleObject141.bin"/><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69.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9.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18" Type="http://schemas.openxmlformats.org/officeDocument/2006/relationships/image" Target="../media/image29.emf"/><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oleObject" Target="../embeddings/oleObject142.bin"/><Relationship Id="rId2" Type="http://schemas.openxmlformats.org/officeDocument/2006/relationships/tags" Target="../tags/tag250.xml"/><Relationship Id="rId16" Type="http://schemas.openxmlformats.org/officeDocument/2006/relationships/notesSlide" Target="../notesSlides/notesSlide17.xml"/><Relationship Id="rId1" Type="http://schemas.openxmlformats.org/officeDocument/2006/relationships/vmlDrawing" Target="../drawings/vmlDrawing142.v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slideLayout" Target="../slideLayouts/slideLayout70.xml"/><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246.xml"/><Relationship Id="rId7" Type="http://schemas.openxmlformats.org/officeDocument/2006/relationships/oleObject" Target="../embeddings/oleObject140.bin"/><Relationship Id="rId2" Type="http://schemas.openxmlformats.org/officeDocument/2006/relationships/tags" Target="../tags/tag245.xml"/><Relationship Id="rId1" Type="http://schemas.openxmlformats.org/officeDocument/2006/relationships/vmlDrawing" Target="../drawings/vmlDrawing140.vml"/><Relationship Id="rId6" Type="http://schemas.openxmlformats.org/officeDocument/2006/relationships/notesSlide" Target="../notesSlides/notesSlide2.xml"/><Relationship Id="rId5" Type="http://schemas.openxmlformats.org/officeDocument/2006/relationships/slideLayout" Target="../slideLayouts/slideLayout69.xml"/><Relationship Id="rId4" Type="http://schemas.openxmlformats.org/officeDocument/2006/relationships/tags" Target="../tags/tag24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9.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9.xml"/><Relationship Id="rId4" Type="http://schemas.openxmlformats.org/officeDocument/2006/relationships/hyperlink" Target="https://www.bmj.com/content/369/bmj.m19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4EC9FA9-940C-4920-846F-726ECD561C92}"/>
              </a:ext>
            </a:extLst>
          </p:cNvPr>
          <p:cNvSpPr txBox="1">
            <a:spLocks/>
          </p:cNvSpPr>
          <p:nvPr/>
        </p:nvSpPr>
        <p:spPr>
          <a:xfrm>
            <a:off x="838200" y="6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rPr>
              <a:t>Acknowledgements</a:t>
            </a:r>
          </a:p>
        </p:txBody>
      </p:sp>
      <p:sp>
        <p:nvSpPr>
          <p:cNvPr id="16" name="Title 1">
            <a:extLst>
              <a:ext uri="{FF2B5EF4-FFF2-40B4-BE49-F238E27FC236}">
                <a16:creationId xmlns:a16="http://schemas.microsoft.com/office/drawing/2014/main" id="{A494981E-303D-4ACA-B365-CE133503F534}"/>
              </a:ext>
            </a:extLst>
          </p:cNvPr>
          <p:cNvSpPr txBox="1">
            <a:spLocks/>
          </p:cNvSpPr>
          <p:nvPr/>
        </p:nvSpPr>
        <p:spPr>
          <a:xfrm>
            <a:off x="0" y="881380"/>
            <a:ext cx="12192000" cy="1177638"/>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a:lstStyle>
          <a:p>
            <a:pPr algn="ctr"/>
            <a:r>
              <a:rPr lang="en-US" sz="4400" b="1" dirty="0">
                <a:solidFill>
                  <a:schemeClr val="tx2">
                    <a:lumMod val="50000"/>
                  </a:schemeClr>
                </a:solidFill>
                <a:cs typeface="Arial" panose="020B0604020202020204" pitchFamily="34" charset="0"/>
              </a:rPr>
              <a:t>Roadmap for Prioritizing Population Groups</a:t>
            </a:r>
            <a:br>
              <a:rPr lang="en-US" sz="4000" b="1" dirty="0">
                <a:solidFill>
                  <a:schemeClr val="tx2">
                    <a:lumMod val="50000"/>
                  </a:schemeClr>
                </a:solidFill>
                <a:cs typeface="Arial" panose="020B0604020202020204" pitchFamily="34" charset="0"/>
              </a:rPr>
            </a:br>
            <a:r>
              <a:rPr lang="en-US" sz="3600" b="1" dirty="0">
                <a:solidFill>
                  <a:schemeClr val="tx2">
                    <a:lumMod val="50000"/>
                  </a:schemeClr>
                </a:solidFill>
                <a:cs typeface="Arial" panose="020B0604020202020204" pitchFamily="34" charset="0"/>
              </a:rPr>
              <a:t>SAGE Working Group on Covid-19 Vaccines </a:t>
            </a:r>
          </a:p>
          <a:p>
            <a:pPr algn="ctr"/>
            <a:r>
              <a:rPr lang="en-US" b="1" dirty="0">
                <a:solidFill>
                  <a:schemeClr val="tx2">
                    <a:lumMod val="50000"/>
                  </a:schemeClr>
                </a:solidFill>
                <a:cs typeface="Arial" panose="020B0604020202020204" pitchFamily="34" charset="0"/>
              </a:rPr>
              <a:t>(endorsed by SAGE on 6 October, to be presented to WHO DG on 9 Oct)</a:t>
            </a:r>
          </a:p>
          <a:p>
            <a:pPr algn="ctr"/>
            <a:endParaRPr lang="en-US" sz="4000" b="1" dirty="0">
              <a:solidFill>
                <a:schemeClr val="tx2">
                  <a:lumMod val="50000"/>
                </a:schemeClr>
              </a:solidFill>
              <a:cs typeface="Arial" panose="020B0604020202020204" pitchFamily="34" charset="0"/>
            </a:endParaRPr>
          </a:p>
        </p:txBody>
      </p:sp>
      <p:sp>
        <p:nvSpPr>
          <p:cNvPr id="17" name="Subtitle 2">
            <a:extLst>
              <a:ext uri="{FF2B5EF4-FFF2-40B4-BE49-F238E27FC236}">
                <a16:creationId xmlns:a16="http://schemas.microsoft.com/office/drawing/2014/main" id="{92CDCEB7-D0AE-4559-822C-90A3C5C3A8E3}"/>
              </a:ext>
            </a:extLst>
          </p:cNvPr>
          <p:cNvSpPr txBox="1">
            <a:spLocks/>
          </p:cNvSpPr>
          <p:nvPr/>
        </p:nvSpPr>
        <p:spPr>
          <a:xfrm>
            <a:off x="1608083" y="2515466"/>
            <a:ext cx="10583917" cy="3461154"/>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nSpc>
                <a:spcPct val="50000"/>
              </a:lnSpc>
            </a:pPr>
            <a:endParaRPr lang="en-US" sz="2000" b="1" dirty="0"/>
          </a:p>
          <a:p>
            <a:pPr>
              <a:lnSpc>
                <a:spcPct val="50000"/>
              </a:lnSpc>
            </a:pPr>
            <a:r>
              <a:rPr lang="en-US" sz="2000" b="1" dirty="0">
                <a:solidFill>
                  <a:srgbClr val="FF0000"/>
                </a:solidFill>
              </a:rPr>
              <a:t>Annelies Wilder-Smith MD PhD</a:t>
            </a:r>
          </a:p>
          <a:p>
            <a:pPr>
              <a:lnSpc>
                <a:spcPct val="50000"/>
              </a:lnSpc>
            </a:pPr>
            <a:endParaRPr lang="en-US" sz="2000" b="1" dirty="0"/>
          </a:p>
          <a:p>
            <a:pPr>
              <a:lnSpc>
                <a:spcPct val="50000"/>
              </a:lnSpc>
            </a:pPr>
            <a:r>
              <a:rPr lang="en-US" sz="2000" b="1" dirty="0"/>
              <a:t>With thanks to the SAGE WG, in particular to the co-chairs of the subgroup on prioritization </a:t>
            </a:r>
          </a:p>
          <a:p>
            <a:pPr>
              <a:lnSpc>
                <a:spcPct val="50000"/>
              </a:lnSpc>
            </a:pPr>
            <a:endParaRPr lang="en-US" sz="2000" b="1" dirty="0"/>
          </a:p>
          <a:p>
            <a:pPr>
              <a:lnSpc>
                <a:spcPct val="50000"/>
              </a:lnSpc>
            </a:pPr>
            <a:r>
              <a:rPr lang="en-US" sz="2000" b="1" dirty="0"/>
              <a:t>Ruth </a:t>
            </a:r>
            <a:r>
              <a:rPr lang="en-US" sz="2000" b="1" dirty="0" err="1"/>
              <a:t>Faden</a:t>
            </a:r>
            <a:r>
              <a:rPr lang="en-US" sz="2000" b="1" dirty="0"/>
              <a:t>, PhD MPH</a:t>
            </a:r>
          </a:p>
          <a:p>
            <a:pPr>
              <a:lnSpc>
                <a:spcPct val="50000"/>
              </a:lnSpc>
            </a:pPr>
            <a:r>
              <a:rPr lang="en-US" sz="1600" dirty="0"/>
              <a:t>Founding Director, Johns Hopkins Berman Institute of Bioethics</a:t>
            </a:r>
          </a:p>
          <a:p>
            <a:pPr>
              <a:lnSpc>
                <a:spcPct val="50000"/>
              </a:lnSpc>
            </a:pPr>
            <a:r>
              <a:rPr lang="en-US" sz="1600" i="1" dirty="0"/>
              <a:t>Philip Franklin </a:t>
            </a:r>
            <a:r>
              <a:rPr lang="en-US" sz="1600" i="1" dirty="0" err="1"/>
              <a:t>Wagley</a:t>
            </a:r>
            <a:r>
              <a:rPr lang="en-US" sz="1600" i="1" dirty="0"/>
              <a:t> Professor of Biomedical Ethics</a:t>
            </a:r>
          </a:p>
          <a:p>
            <a:pPr>
              <a:lnSpc>
                <a:spcPct val="50000"/>
              </a:lnSpc>
            </a:pPr>
            <a:endParaRPr lang="en-US" sz="2000" b="1" dirty="0"/>
          </a:p>
          <a:p>
            <a:pPr>
              <a:lnSpc>
                <a:spcPct val="50000"/>
              </a:lnSpc>
            </a:pPr>
            <a:r>
              <a:rPr lang="en-US" sz="2000" b="1" dirty="0"/>
              <a:t>Saad B. Omer, MBBS MPH PhD FIDSA</a:t>
            </a:r>
          </a:p>
          <a:p>
            <a:pPr>
              <a:lnSpc>
                <a:spcPct val="50000"/>
              </a:lnSpc>
            </a:pPr>
            <a:r>
              <a:rPr lang="en-US" sz="1600" dirty="0"/>
              <a:t>Director, Yale Institute for Global Health</a:t>
            </a:r>
          </a:p>
          <a:p>
            <a:pPr>
              <a:lnSpc>
                <a:spcPct val="50000"/>
              </a:lnSpc>
            </a:pPr>
            <a:r>
              <a:rPr lang="en-US" sz="1600" i="1" dirty="0"/>
              <a:t>Professor of Medicine (Infectious Diseases), Yale School of Medicine</a:t>
            </a:r>
          </a:p>
          <a:p>
            <a:pPr>
              <a:lnSpc>
                <a:spcPct val="50000"/>
              </a:lnSpc>
            </a:pPr>
            <a:endParaRPr lang="en-US" sz="1600" i="1" dirty="0"/>
          </a:p>
          <a:p>
            <a:pPr>
              <a:lnSpc>
                <a:spcPct val="50000"/>
              </a:lnSpc>
            </a:pPr>
            <a:endParaRPr lang="en-US" sz="1600" i="1" dirty="0"/>
          </a:p>
          <a:p>
            <a:pPr>
              <a:lnSpc>
                <a:spcPct val="50000"/>
              </a:lnSpc>
            </a:pPr>
            <a:endParaRPr lang="en-US" sz="1600" i="1" dirty="0"/>
          </a:p>
          <a:p>
            <a:pPr>
              <a:lnSpc>
                <a:spcPct val="50000"/>
              </a:lnSpc>
            </a:pPr>
            <a:endParaRPr lang="en-US" sz="1600" dirty="0"/>
          </a:p>
          <a:p>
            <a:pPr>
              <a:lnSpc>
                <a:spcPct val="50000"/>
              </a:lnSpc>
            </a:pPr>
            <a:endParaRPr lang="en-US" sz="1600" dirty="0"/>
          </a:p>
          <a:p>
            <a:pPr>
              <a:lnSpc>
                <a:spcPct val="50000"/>
              </a:lnSpc>
            </a:pPr>
            <a:endParaRPr lang="en-US" sz="1600" dirty="0"/>
          </a:p>
        </p:txBody>
      </p:sp>
      <p:sp>
        <p:nvSpPr>
          <p:cNvPr id="18" name="Rectangle 17">
            <a:extLst>
              <a:ext uri="{FF2B5EF4-FFF2-40B4-BE49-F238E27FC236}">
                <a16:creationId xmlns:a16="http://schemas.microsoft.com/office/drawing/2014/main" id="{D64132EB-3C28-4FB0-9DC3-E55103759C51}"/>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9" name="Rectangle 18">
            <a:extLst>
              <a:ext uri="{FF2B5EF4-FFF2-40B4-BE49-F238E27FC236}">
                <a16:creationId xmlns:a16="http://schemas.microsoft.com/office/drawing/2014/main" id="{79B90AC4-1BCC-4E06-A50A-BE99C1BA53B5}"/>
              </a:ext>
            </a:extLst>
          </p:cNvPr>
          <p:cNvSpPr/>
          <p:nvPr/>
        </p:nvSpPr>
        <p:spPr>
          <a:xfrm>
            <a:off x="0" y="0"/>
            <a:ext cx="12192000" cy="8001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Tree>
    <p:extLst>
      <p:ext uri="{BB962C8B-B14F-4D97-AF65-F5344CB8AC3E}">
        <p14:creationId xmlns:p14="http://schemas.microsoft.com/office/powerpoint/2010/main" val="61158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E3FEC1BE-8953-45A8-AD48-1C80408E9BB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6948" name="think-cell Slide" r:id="rId5" imgW="395" imgH="396" progId="TCLayout.ActiveDocument.1">
                  <p:embed/>
                </p:oleObj>
              </mc:Choice>
              <mc:Fallback>
                <p:oleObj name="think-cell Slide" r:id="rId5" imgW="395" imgH="396" progId="TCLayout.ActiveDocument.1">
                  <p:embed/>
                  <p:pic>
                    <p:nvPicPr>
                      <p:cNvPr id="5" name="Object 6" hidden="1">
                        <a:extLst>
                          <a:ext uri="{FF2B5EF4-FFF2-40B4-BE49-F238E27FC236}">
                            <a16:creationId xmlns:a16="http://schemas.microsoft.com/office/drawing/2014/main" id="{E3FEC1BE-8953-45A8-AD48-1C80408E9B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1" hidden="1">
            <a:extLst>
              <a:ext uri="{FF2B5EF4-FFF2-40B4-BE49-F238E27FC236}">
                <a16:creationId xmlns:a16="http://schemas.microsoft.com/office/drawing/2014/main" id="{CC8F5506-3C92-47E0-8B62-9CB3CB330A7D}"/>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defRPr/>
            </a:pPr>
            <a:endParaRPr kumimoji="0" lang="en-GB" sz="2500" b="1" u="none" strike="noStrike" kern="1200" cap="none" spc="0" normalizeH="0" noProof="0" dirty="0" err="1">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pic>
        <p:nvPicPr>
          <p:cNvPr id="7" name="Picture 6">
            <a:extLst>
              <a:ext uri="{FF2B5EF4-FFF2-40B4-BE49-F238E27FC236}">
                <a16:creationId xmlns:a16="http://schemas.microsoft.com/office/drawing/2014/main" id="{1669FF16-A168-4499-BDD4-A3586F1CE2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6000" y="1439729"/>
            <a:ext cx="6096000" cy="5418271"/>
          </a:xfrm>
          <a:prstGeom prst="rect">
            <a:avLst/>
          </a:prstGeom>
        </p:spPr>
      </p:pic>
      <p:pic>
        <p:nvPicPr>
          <p:cNvPr id="4" name="Picture 3">
            <a:extLst>
              <a:ext uri="{FF2B5EF4-FFF2-40B4-BE49-F238E27FC236}">
                <a16:creationId xmlns:a16="http://schemas.microsoft.com/office/drawing/2014/main" id="{759E4976-9EBD-42B9-8962-08DA9BB9F9A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4070" y="1199010"/>
            <a:ext cx="5672089" cy="1485042"/>
          </a:xfrm>
          <a:prstGeom prst="rect">
            <a:avLst/>
          </a:prstGeom>
        </p:spPr>
      </p:pic>
      <p:sp>
        <p:nvSpPr>
          <p:cNvPr id="11" name="Rectangle 10">
            <a:extLst>
              <a:ext uri="{FF2B5EF4-FFF2-40B4-BE49-F238E27FC236}">
                <a16:creationId xmlns:a16="http://schemas.microsoft.com/office/drawing/2014/main" id="{61CFFC36-AFBD-4E3F-B132-12371664C7D1}"/>
              </a:ext>
            </a:extLst>
          </p:cNvPr>
          <p:cNvSpPr>
            <a:spLocks/>
          </p:cNvSpPr>
          <p:nvPr/>
        </p:nvSpPr>
        <p:spPr>
          <a:xfrm>
            <a:off x="556885" y="2830105"/>
            <a:ext cx="5194738" cy="1569660"/>
          </a:xfrm>
          <a:prstGeom prst="rect">
            <a:avLst/>
          </a:prstGeom>
        </p:spPr>
        <p:txBody>
          <a:bodyPr wrap="square">
            <a:noAutofit/>
          </a:bodyPr>
          <a:lstStyle/>
          <a:p>
            <a:pPr>
              <a:spcAft>
                <a:spcPts val="0"/>
              </a:spcAft>
              <a:buClr>
                <a:schemeClr val="tx1"/>
              </a:buClr>
            </a:pPr>
            <a:r>
              <a:rPr lang="en-GB" sz="800" b="1" dirty="0">
                <a:latin typeface="+mj-lt"/>
                <a:ea typeface="Calibri" panose="020F0502020204030204" pitchFamily="34" charset="0"/>
              </a:rPr>
              <a:t>Research considers 11 underlying conditions which confer higher COVID-19 risk based on CDC, Public Health England and WHO guidance</a:t>
            </a:r>
            <a:r>
              <a:rPr lang="en-GB" sz="800" b="1" baseline="30000" dirty="0">
                <a:latin typeface="+mj-lt"/>
                <a:ea typeface="Calibri" panose="020F0502020204030204" pitchFamily="34" charset="0"/>
              </a:rPr>
              <a:t>1</a:t>
            </a:r>
          </a:p>
          <a:p>
            <a:pPr marL="342900" indent="-342900">
              <a:spcAft>
                <a:spcPts val="0"/>
              </a:spcAft>
              <a:buClr>
                <a:schemeClr val="tx1"/>
              </a:buClr>
              <a:buAutoNum type="arabicParenBoth"/>
            </a:pPr>
            <a:r>
              <a:rPr lang="en-GB" sz="800" dirty="0">
                <a:latin typeface="+mj-lt"/>
                <a:ea typeface="Calibri" panose="020F0502020204030204" pitchFamily="34" charset="0"/>
              </a:rPr>
              <a:t>Cardiovascular disease, including cardiovascular disease caused by hypertension</a:t>
            </a:r>
          </a:p>
          <a:p>
            <a:pPr marL="342900" indent="-342900">
              <a:spcAft>
                <a:spcPts val="0"/>
              </a:spcAft>
              <a:buClr>
                <a:schemeClr val="tx1"/>
              </a:buClr>
              <a:buAutoNum type="arabicParenBoth"/>
            </a:pPr>
            <a:r>
              <a:rPr lang="en-GB" sz="800" dirty="0">
                <a:latin typeface="+mj-lt"/>
                <a:ea typeface="Calibri" panose="020F0502020204030204" pitchFamily="34" charset="0"/>
              </a:rPr>
              <a:t>Chronic kidney disease, including chronic kidney disease caused by hypertension</a:t>
            </a:r>
          </a:p>
          <a:p>
            <a:pPr marL="342900" indent="-342900">
              <a:spcAft>
                <a:spcPts val="0"/>
              </a:spcAft>
              <a:buClr>
                <a:schemeClr val="tx1"/>
              </a:buClr>
              <a:buAutoNum type="arabicParenBoth"/>
            </a:pPr>
            <a:r>
              <a:rPr lang="en-GB" sz="800" dirty="0">
                <a:latin typeface="+mj-lt"/>
                <a:ea typeface="Calibri" panose="020F0502020204030204" pitchFamily="34" charset="0"/>
              </a:rPr>
              <a:t>Chronic respiratory disease</a:t>
            </a:r>
          </a:p>
          <a:p>
            <a:pPr marL="342900" indent="-342900">
              <a:spcAft>
                <a:spcPts val="0"/>
              </a:spcAft>
              <a:buClr>
                <a:schemeClr val="tx1"/>
              </a:buClr>
              <a:buAutoNum type="arabicParenBoth"/>
            </a:pPr>
            <a:r>
              <a:rPr lang="en-GB" sz="800" dirty="0">
                <a:latin typeface="+mj-lt"/>
                <a:ea typeface="Calibri" panose="020F0502020204030204" pitchFamily="34" charset="0"/>
              </a:rPr>
              <a:t>Chronic liver disease</a:t>
            </a:r>
          </a:p>
          <a:p>
            <a:pPr marL="342900" indent="-342900">
              <a:spcAft>
                <a:spcPts val="0"/>
              </a:spcAft>
              <a:buClr>
                <a:schemeClr val="tx1"/>
              </a:buClr>
              <a:buAutoNum type="arabicParenBoth"/>
            </a:pPr>
            <a:r>
              <a:rPr lang="en-GB" sz="800" dirty="0">
                <a:latin typeface="+mj-lt"/>
                <a:ea typeface="Calibri" panose="020F0502020204030204" pitchFamily="34" charset="0"/>
              </a:rPr>
              <a:t>Diabetes</a:t>
            </a:r>
          </a:p>
          <a:p>
            <a:pPr marL="342900" indent="-342900">
              <a:spcAft>
                <a:spcPts val="0"/>
              </a:spcAft>
              <a:buClr>
                <a:schemeClr val="tx1"/>
              </a:buClr>
              <a:buAutoNum type="arabicParenBoth"/>
            </a:pPr>
            <a:r>
              <a:rPr lang="en-GB" sz="800" dirty="0">
                <a:latin typeface="+mj-lt"/>
                <a:ea typeface="Calibri" panose="020F0502020204030204" pitchFamily="34" charset="0"/>
              </a:rPr>
              <a:t>Cancers with direct immunosuppression</a:t>
            </a:r>
          </a:p>
          <a:p>
            <a:pPr marL="342900" indent="-342900">
              <a:spcAft>
                <a:spcPts val="0"/>
              </a:spcAft>
              <a:buClr>
                <a:schemeClr val="tx1"/>
              </a:buClr>
              <a:buAutoNum type="arabicParenBoth"/>
            </a:pPr>
            <a:r>
              <a:rPr lang="en-GB" sz="800" dirty="0">
                <a:latin typeface="+mj-lt"/>
                <a:ea typeface="Calibri" panose="020F0502020204030204" pitchFamily="34" charset="0"/>
              </a:rPr>
              <a:t>Cancers without direct immunosuppression, but with possible immunosuppression caused by treatment</a:t>
            </a:r>
          </a:p>
          <a:p>
            <a:pPr marL="342900" indent="-342900">
              <a:spcAft>
                <a:spcPts val="0"/>
              </a:spcAft>
              <a:buClr>
                <a:schemeClr val="tx1"/>
              </a:buClr>
              <a:buAutoNum type="arabicParenBoth"/>
            </a:pPr>
            <a:r>
              <a:rPr lang="en-GB" sz="800" dirty="0">
                <a:latin typeface="+mj-lt"/>
                <a:ea typeface="Calibri" panose="020F0502020204030204" pitchFamily="34" charset="0"/>
              </a:rPr>
              <a:t>HIV/AIDS</a:t>
            </a:r>
          </a:p>
          <a:p>
            <a:pPr marL="342900" indent="-342900">
              <a:spcAft>
                <a:spcPts val="0"/>
              </a:spcAft>
              <a:buClr>
                <a:schemeClr val="tx1"/>
              </a:buClr>
              <a:buAutoNum type="arabicParenBoth"/>
            </a:pPr>
            <a:r>
              <a:rPr lang="en-GB" sz="800" dirty="0">
                <a:latin typeface="+mj-lt"/>
                <a:ea typeface="Calibri" panose="020F0502020204030204" pitchFamily="34" charset="0"/>
              </a:rPr>
              <a:t>Tuberculosis (excluding latent infections)</a:t>
            </a:r>
          </a:p>
          <a:p>
            <a:pPr marL="342900" indent="-342900">
              <a:spcAft>
                <a:spcPts val="0"/>
              </a:spcAft>
              <a:buClr>
                <a:schemeClr val="tx1"/>
              </a:buClr>
              <a:buAutoNum type="arabicParenBoth"/>
            </a:pPr>
            <a:r>
              <a:rPr lang="en-GB" sz="800" dirty="0">
                <a:latin typeface="+mj-lt"/>
                <a:ea typeface="Calibri" panose="020F0502020204030204" pitchFamily="34" charset="0"/>
              </a:rPr>
              <a:t>Chronic neurological disorders</a:t>
            </a:r>
          </a:p>
          <a:p>
            <a:pPr marL="342900" indent="-342900">
              <a:spcAft>
                <a:spcPts val="0"/>
              </a:spcAft>
              <a:buClr>
                <a:schemeClr val="tx1"/>
              </a:buClr>
              <a:buAutoNum type="arabicParenBoth"/>
            </a:pPr>
            <a:r>
              <a:rPr lang="en-GB" sz="800" dirty="0">
                <a:latin typeface="+mj-lt"/>
                <a:ea typeface="Calibri" panose="020F0502020204030204" pitchFamily="34" charset="0"/>
              </a:rPr>
              <a:t>Sickle cell disorders</a:t>
            </a:r>
            <a:endParaRPr lang="en-GB" sz="600" dirty="0">
              <a:effectLst/>
              <a:latin typeface="+mj-lt"/>
              <a:ea typeface="Calibri" panose="020F0502020204030204" pitchFamily="34" charset="0"/>
            </a:endParaRPr>
          </a:p>
        </p:txBody>
      </p:sp>
      <p:sp>
        <p:nvSpPr>
          <p:cNvPr id="12" name="Rectangle 11">
            <a:extLst>
              <a:ext uri="{FF2B5EF4-FFF2-40B4-BE49-F238E27FC236}">
                <a16:creationId xmlns:a16="http://schemas.microsoft.com/office/drawing/2014/main" id="{470193F7-AF15-48A5-BE9E-071D2BFBBCE6}"/>
              </a:ext>
            </a:extLst>
          </p:cNvPr>
          <p:cNvSpPr>
            <a:spLocks/>
          </p:cNvSpPr>
          <p:nvPr/>
        </p:nvSpPr>
        <p:spPr>
          <a:xfrm>
            <a:off x="528346" y="4837744"/>
            <a:ext cx="5194738" cy="646331"/>
          </a:xfrm>
          <a:prstGeom prst="rect">
            <a:avLst/>
          </a:prstGeom>
        </p:spPr>
        <p:txBody>
          <a:bodyPr wrap="square">
            <a:noAutofit/>
          </a:bodyPr>
          <a:lstStyle/>
          <a:p>
            <a:r>
              <a:rPr lang="en-GB" sz="1200" b="1" dirty="0"/>
              <a:t>Quantification is by age (5-year age groups), sex, and country for 188 countries using prevalence data from the Global Burden of Diseases, Injuries, and Risk Factors Study (GBD) 2017 and UN population estimates for 2020</a:t>
            </a:r>
          </a:p>
        </p:txBody>
      </p:sp>
      <p:sp>
        <p:nvSpPr>
          <p:cNvPr id="28" name="Rectangle 27">
            <a:extLst>
              <a:ext uri="{FF2B5EF4-FFF2-40B4-BE49-F238E27FC236}">
                <a16:creationId xmlns:a16="http://schemas.microsoft.com/office/drawing/2014/main" id="{FDAFFEC7-D53C-4DB4-95B8-1480409EEB81}"/>
              </a:ext>
            </a:extLst>
          </p:cNvPr>
          <p:cNvSpPr>
            <a:spLocks/>
          </p:cNvSpPr>
          <p:nvPr/>
        </p:nvSpPr>
        <p:spPr>
          <a:xfrm>
            <a:off x="7716982" y="1029733"/>
            <a:ext cx="3889888" cy="338554"/>
          </a:xfrm>
          <a:prstGeom prst="rect">
            <a:avLst/>
          </a:prstGeom>
        </p:spPr>
        <p:txBody>
          <a:bodyPr wrap="square">
            <a:spAutoFit/>
          </a:bodyPr>
          <a:lstStyle/>
          <a:p>
            <a:r>
              <a:rPr lang="en-GB" sz="800" b="1" dirty="0"/>
              <a:t>Number of individuals in millions at increased risk of severe COVID-19 illness by age, number of conditions, region, and age threshold</a:t>
            </a:r>
          </a:p>
        </p:txBody>
      </p:sp>
      <p:sp>
        <p:nvSpPr>
          <p:cNvPr id="41" name="TextBox 40">
            <a:extLst>
              <a:ext uri="{FF2B5EF4-FFF2-40B4-BE49-F238E27FC236}">
                <a16:creationId xmlns:a16="http://schemas.microsoft.com/office/drawing/2014/main" id="{2128EC1A-A40F-45A9-AD3B-57691EB7FC1B}"/>
              </a:ext>
            </a:extLst>
          </p:cNvPr>
          <p:cNvSpPr txBox="1">
            <a:spLocks/>
          </p:cNvSpPr>
          <p:nvPr/>
        </p:nvSpPr>
        <p:spPr>
          <a:xfrm>
            <a:off x="424070" y="405040"/>
            <a:ext cx="9990465" cy="369332"/>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dirty="0">
                <a:ln>
                  <a:noFill/>
                </a:ln>
                <a:solidFill>
                  <a:srgbClr val="000000"/>
                </a:solidFill>
                <a:effectLst/>
                <a:highlight>
                  <a:srgbClr val="FFFF00"/>
                </a:highlight>
                <a:uLnTx/>
                <a:uFillTx/>
                <a:ea typeface="+mn-ea"/>
                <a:cs typeface="Arial" panose="020B0604020202020204" pitchFamily="34" charset="0"/>
              </a:rPr>
              <a:t>Comorbidities</a:t>
            </a:r>
            <a:endParaRPr kumimoji="0" lang="en-GB" sz="2400" b="1" i="0" u="none" strike="noStrike" kern="1200" cap="none" spc="0" normalizeH="0" baseline="30000" noProof="0" dirty="0">
              <a:ln>
                <a:noFill/>
              </a:ln>
              <a:solidFill>
                <a:srgbClr val="000000"/>
              </a:solidFill>
              <a:effectLst/>
              <a:highlight>
                <a:srgbClr val="FFFF00"/>
              </a:highlight>
              <a:uLnTx/>
              <a:uFillTx/>
              <a:ea typeface="+mn-ea"/>
              <a:cs typeface="Arial" panose="020B0604020202020204" pitchFamily="34" charset="0"/>
            </a:endParaRPr>
          </a:p>
        </p:txBody>
      </p:sp>
    </p:spTree>
    <p:extLst>
      <p:ext uri="{BB962C8B-B14F-4D97-AF65-F5344CB8AC3E}">
        <p14:creationId xmlns:p14="http://schemas.microsoft.com/office/powerpoint/2010/main" val="2641035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60C539C1-7F3D-2249-8486-53A22EE75D4C}"/>
              </a:ext>
            </a:extLst>
          </p:cNvPr>
          <p:cNvSpPr>
            <a:spLocks noChangeArrowheads="1"/>
          </p:cNvSpPr>
          <p:nvPr/>
        </p:nvSpPr>
        <p:spPr bwMode="auto">
          <a:xfrm>
            <a:off x="5653089" y="79375"/>
            <a:ext cx="887079" cy="30995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a:t>Figure 4 </a:t>
            </a:r>
          </a:p>
        </p:txBody>
      </p:sp>
      <p:pic>
        <p:nvPicPr>
          <p:cNvPr id="4098" name="Picture 2">
            <a:extLst>
              <a:ext uri="{FF2B5EF4-FFF2-40B4-BE49-F238E27FC236}">
                <a16:creationId xmlns:a16="http://schemas.microsoft.com/office/drawing/2014/main" id="{C958DD03-D5E8-6047-86C4-CC6DB1FC2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509" y="1006736"/>
            <a:ext cx="5452966" cy="57093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a:extLst>
              <a:ext uri="{FF2B5EF4-FFF2-40B4-BE49-F238E27FC236}">
                <a16:creationId xmlns:a16="http://schemas.microsoft.com/office/drawing/2014/main" id="{E9E734B8-B0CC-8745-BEF2-756AC6286DF0}"/>
              </a:ext>
            </a:extLst>
          </p:cNvPr>
          <p:cNvSpPr txBox="1">
            <a:spLocks noChangeArrowheads="1"/>
          </p:cNvSpPr>
          <p:nvPr/>
        </p:nvSpPr>
        <p:spPr bwMode="auto">
          <a:xfrm>
            <a:off x="7813961" y="3634393"/>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i="1" dirty="0"/>
              <a:t>The </a:t>
            </a:r>
            <a:r>
              <a:rPr lang="en-US" altLang="en-US" sz="900" i="1" dirty="0">
                <a:highlight>
                  <a:srgbClr val="000000"/>
                </a:highlight>
              </a:rPr>
              <a:t>Lancet Global Health</a:t>
            </a:r>
            <a:r>
              <a:rPr lang="en-US" altLang="en-US" sz="900" dirty="0">
                <a:highlight>
                  <a:srgbClr val="000000"/>
                </a:highlight>
              </a:rPr>
              <a:t> 2020 8e1003-e1017DOI: (10.1016/S2214-109X(20)30264-3) </a:t>
            </a:r>
          </a:p>
        </p:txBody>
      </p:sp>
      <p:sp>
        <p:nvSpPr>
          <p:cNvPr id="2" name="Title 1">
            <a:extLst>
              <a:ext uri="{FF2B5EF4-FFF2-40B4-BE49-F238E27FC236}">
                <a16:creationId xmlns:a16="http://schemas.microsoft.com/office/drawing/2014/main" id="{C808FFB8-E587-5A4E-9CCB-E2CB95DF03A5}"/>
              </a:ext>
            </a:extLst>
          </p:cNvPr>
          <p:cNvSpPr>
            <a:spLocks noGrp="1"/>
          </p:cNvSpPr>
          <p:nvPr>
            <p:ph type="title"/>
          </p:nvPr>
        </p:nvSpPr>
        <p:spPr>
          <a:xfrm>
            <a:off x="0" y="64940"/>
            <a:ext cx="12192000" cy="941796"/>
          </a:xfrm>
        </p:spPr>
        <p:txBody>
          <a:bodyPr/>
          <a:lstStyle/>
          <a:p>
            <a:r>
              <a:rPr lang="en-US" dirty="0"/>
              <a:t>Proportion of population at increased risk and high risk of severe COVID-19 by country</a:t>
            </a:r>
          </a:p>
        </p:txBody>
      </p:sp>
    </p:spTree>
    <p:extLst>
      <p:ext uri="{BB962C8B-B14F-4D97-AF65-F5344CB8AC3E}">
        <p14:creationId xmlns:p14="http://schemas.microsoft.com/office/powerpoint/2010/main" val="1918012882"/>
      </p:ext>
    </p:extLst>
  </p:cSld>
  <p:clrMapOvr>
    <a:masterClrMapping/>
  </p:clrMapOvr>
  <p:transition>
    <p:wipe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E8355F-8F32-DD49-9135-2F929CBC3E4B}"/>
              </a:ext>
            </a:extLst>
          </p:cNvPr>
          <p:cNvPicPr>
            <a:picLocks noChangeAspect="1"/>
          </p:cNvPicPr>
          <p:nvPr/>
        </p:nvPicPr>
        <p:blipFill>
          <a:blip r:embed="rId2"/>
          <a:stretch>
            <a:fillRect/>
          </a:stretch>
        </p:blipFill>
        <p:spPr>
          <a:xfrm>
            <a:off x="-1" y="19756"/>
            <a:ext cx="12227325" cy="6838244"/>
          </a:xfrm>
          <a:prstGeom prst="rect">
            <a:avLst/>
          </a:prstGeom>
        </p:spPr>
      </p:pic>
    </p:spTree>
    <p:extLst>
      <p:ext uri="{BB962C8B-B14F-4D97-AF65-F5344CB8AC3E}">
        <p14:creationId xmlns:p14="http://schemas.microsoft.com/office/powerpoint/2010/main" val="36420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48D63D-F1B8-4A9C-ADBE-FF09E9F83C67}"/>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a:extLst>
              <a:ext uri="{FF2B5EF4-FFF2-40B4-BE49-F238E27FC236}">
                <a16:creationId xmlns:a16="http://schemas.microsoft.com/office/drawing/2014/main" id="{AC087294-47B8-4C40-AC3E-51F4DE9112E6}"/>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3" name="Title 1">
            <a:extLst>
              <a:ext uri="{FF2B5EF4-FFF2-40B4-BE49-F238E27FC236}">
                <a16:creationId xmlns:a16="http://schemas.microsoft.com/office/drawing/2014/main" id="{D4EC9FA9-940C-4920-846F-726ECD561C92}"/>
              </a:ext>
            </a:extLst>
          </p:cNvPr>
          <p:cNvSpPr txBox="1">
            <a:spLocks/>
          </p:cNvSpPr>
          <p:nvPr/>
        </p:nvSpPr>
        <p:spPr>
          <a:xfrm>
            <a:off x="838200" y="6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rPr>
              <a:t>Prioritization Dimensions</a:t>
            </a:r>
          </a:p>
        </p:txBody>
      </p:sp>
      <p:grpSp>
        <p:nvGrpSpPr>
          <p:cNvPr id="6" name="Group 5">
            <a:extLst>
              <a:ext uri="{FF2B5EF4-FFF2-40B4-BE49-F238E27FC236}">
                <a16:creationId xmlns:a16="http://schemas.microsoft.com/office/drawing/2014/main" id="{6418A625-7CEA-584D-AFE6-C944EA87C967}"/>
              </a:ext>
            </a:extLst>
          </p:cNvPr>
          <p:cNvGrpSpPr/>
          <p:nvPr/>
        </p:nvGrpSpPr>
        <p:grpSpPr>
          <a:xfrm>
            <a:off x="487754" y="2116051"/>
            <a:ext cx="3456545" cy="4212087"/>
            <a:chOff x="487754" y="2116051"/>
            <a:chExt cx="3456545" cy="4212087"/>
          </a:xfrm>
        </p:grpSpPr>
        <p:pic>
          <p:nvPicPr>
            <p:cNvPr id="1028" name="Picture 4">
              <a:extLst>
                <a:ext uri="{FF2B5EF4-FFF2-40B4-BE49-F238E27FC236}">
                  <a16:creationId xmlns:a16="http://schemas.microsoft.com/office/drawing/2014/main" id="{662AFA20-1170-4619-92F9-F28F1FE40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510" y="2116051"/>
              <a:ext cx="2902789" cy="272108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ED981675-37CD-4148-9C78-4ADC12CB696C}"/>
                </a:ext>
              </a:extLst>
            </p:cNvPr>
            <p:cNvSpPr txBox="1">
              <a:spLocks/>
            </p:cNvSpPr>
            <p:nvPr/>
          </p:nvSpPr>
          <p:spPr>
            <a:xfrm>
              <a:off x="487754" y="4907345"/>
              <a:ext cx="3456545" cy="1420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sz="3600" b="1" dirty="0"/>
                <a:t>Epidemiologic Scenario</a:t>
              </a:r>
            </a:p>
          </p:txBody>
        </p:sp>
      </p:grpSp>
      <p:sp>
        <p:nvSpPr>
          <p:cNvPr id="2" name="TextBox 1">
            <a:extLst>
              <a:ext uri="{FF2B5EF4-FFF2-40B4-BE49-F238E27FC236}">
                <a16:creationId xmlns:a16="http://schemas.microsoft.com/office/drawing/2014/main" id="{0825FED2-57AB-4407-B489-6373C9FBA4DB}"/>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10</a:t>
            </a:r>
          </a:p>
        </p:txBody>
      </p:sp>
      <p:grpSp>
        <p:nvGrpSpPr>
          <p:cNvPr id="10" name="Group 9">
            <a:extLst>
              <a:ext uri="{FF2B5EF4-FFF2-40B4-BE49-F238E27FC236}">
                <a16:creationId xmlns:a16="http://schemas.microsoft.com/office/drawing/2014/main" id="{C6EC30A5-415D-C84E-878B-F924F2B72725}"/>
              </a:ext>
            </a:extLst>
          </p:cNvPr>
          <p:cNvGrpSpPr/>
          <p:nvPr/>
        </p:nvGrpSpPr>
        <p:grpSpPr>
          <a:xfrm>
            <a:off x="4029585" y="1310780"/>
            <a:ext cx="3888128" cy="3862907"/>
            <a:chOff x="4029585" y="1310780"/>
            <a:chExt cx="3888128" cy="3862907"/>
          </a:xfrm>
        </p:grpSpPr>
        <p:sp>
          <p:nvSpPr>
            <p:cNvPr id="3" name="TextBox 2">
              <a:extLst>
                <a:ext uri="{FF2B5EF4-FFF2-40B4-BE49-F238E27FC236}">
                  <a16:creationId xmlns:a16="http://schemas.microsoft.com/office/drawing/2014/main" id="{B74CE4A1-9A11-4E6E-9207-93A315789AEC}"/>
                </a:ext>
              </a:extLst>
            </p:cNvPr>
            <p:cNvSpPr txBox="1"/>
            <p:nvPr/>
          </p:nvSpPr>
          <p:spPr>
            <a:xfrm>
              <a:off x="4029585" y="3973358"/>
              <a:ext cx="3888128" cy="1200329"/>
            </a:xfrm>
            <a:prstGeom prst="rect">
              <a:avLst/>
            </a:prstGeom>
            <a:noFill/>
          </p:spPr>
          <p:txBody>
            <a:bodyPr wrap="square">
              <a:spAutoFit/>
            </a:bodyPr>
            <a:lstStyle/>
            <a:p>
              <a:pPr lvl="1" algn="ctr"/>
              <a:r>
                <a:rPr lang="en-US" sz="3600" b="1" dirty="0"/>
                <a:t>Overall Public Health Strategy</a:t>
              </a:r>
              <a:endParaRPr lang="en-US" sz="3200" b="1" dirty="0"/>
            </a:p>
          </p:txBody>
        </p:sp>
        <p:pic>
          <p:nvPicPr>
            <p:cNvPr id="5" name="Picture 4" descr="Icon&#10;&#10;Description automatically generated">
              <a:extLst>
                <a:ext uri="{FF2B5EF4-FFF2-40B4-BE49-F238E27FC236}">
                  <a16:creationId xmlns:a16="http://schemas.microsoft.com/office/drawing/2014/main" id="{B8C92680-FDDB-4A34-B359-5CA19D7F1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128" y="1310780"/>
              <a:ext cx="3042585" cy="3042585"/>
            </a:xfrm>
            <a:prstGeom prst="rect">
              <a:avLst/>
            </a:prstGeom>
          </p:spPr>
        </p:pic>
      </p:grpSp>
      <p:grpSp>
        <p:nvGrpSpPr>
          <p:cNvPr id="11" name="Group 10">
            <a:extLst>
              <a:ext uri="{FF2B5EF4-FFF2-40B4-BE49-F238E27FC236}">
                <a16:creationId xmlns:a16="http://schemas.microsoft.com/office/drawing/2014/main" id="{30F5B2A3-7ECE-C544-B1BE-62F067A5068B}"/>
              </a:ext>
            </a:extLst>
          </p:cNvPr>
          <p:cNvGrpSpPr/>
          <p:nvPr/>
        </p:nvGrpSpPr>
        <p:grpSpPr>
          <a:xfrm>
            <a:off x="7816118" y="2060438"/>
            <a:ext cx="3888128" cy="3948350"/>
            <a:chOff x="7816118" y="2060438"/>
            <a:chExt cx="3888128" cy="3948350"/>
          </a:xfrm>
        </p:grpSpPr>
        <p:sp>
          <p:nvSpPr>
            <p:cNvPr id="7" name="TextBox 6">
              <a:extLst>
                <a:ext uri="{FF2B5EF4-FFF2-40B4-BE49-F238E27FC236}">
                  <a16:creationId xmlns:a16="http://schemas.microsoft.com/office/drawing/2014/main" id="{2E6FDB18-9376-46E6-9F94-7A4E8B7F2422}"/>
                </a:ext>
              </a:extLst>
            </p:cNvPr>
            <p:cNvSpPr txBox="1"/>
            <p:nvPr/>
          </p:nvSpPr>
          <p:spPr>
            <a:xfrm>
              <a:off x="7816118" y="4808459"/>
              <a:ext cx="3888128" cy="1200329"/>
            </a:xfrm>
            <a:prstGeom prst="rect">
              <a:avLst/>
            </a:prstGeom>
            <a:noFill/>
          </p:spPr>
          <p:txBody>
            <a:bodyPr wrap="square">
              <a:spAutoFit/>
            </a:bodyPr>
            <a:lstStyle/>
            <a:p>
              <a:pPr lvl="1" algn="ctr"/>
              <a:r>
                <a:rPr lang="en-US" sz="3600" b="1" dirty="0"/>
                <a:t>Vaccine Supply Scenarios</a:t>
              </a:r>
              <a:endParaRPr lang="en-US" sz="3200" b="1" dirty="0"/>
            </a:p>
          </p:txBody>
        </p:sp>
        <p:pic>
          <p:nvPicPr>
            <p:cNvPr id="8" name="Picture 7" descr="Icon&#10;&#10;Description automatically generated">
              <a:extLst>
                <a:ext uri="{FF2B5EF4-FFF2-40B4-BE49-F238E27FC236}">
                  <a16:creationId xmlns:a16="http://schemas.microsoft.com/office/drawing/2014/main" id="{A660737C-02EC-48CE-935F-12160CE0B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061" y="2060438"/>
              <a:ext cx="3348185" cy="3348185"/>
            </a:xfrm>
            <a:prstGeom prst="rect">
              <a:avLst/>
            </a:prstGeom>
          </p:spPr>
        </p:pic>
      </p:grpSp>
    </p:spTree>
    <p:extLst>
      <p:ext uri="{BB962C8B-B14F-4D97-AF65-F5344CB8AC3E}">
        <p14:creationId xmlns:p14="http://schemas.microsoft.com/office/powerpoint/2010/main" val="34804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sitting&#10;&#10;Description automatically generated">
            <a:extLst>
              <a:ext uri="{FF2B5EF4-FFF2-40B4-BE49-F238E27FC236}">
                <a16:creationId xmlns:a16="http://schemas.microsoft.com/office/drawing/2014/main" id="{031BB0C0-D5D7-4D77-B90E-B933FF684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1490630"/>
            <a:ext cx="3743755" cy="3743755"/>
          </a:xfrm>
          <a:prstGeom prst="rect">
            <a:avLst/>
          </a:prstGeom>
        </p:spPr>
      </p:pic>
      <p:pic>
        <p:nvPicPr>
          <p:cNvPr id="17" name="Picture 16" descr="A picture containing clock&#10;&#10;Description automatically generated">
            <a:extLst>
              <a:ext uri="{FF2B5EF4-FFF2-40B4-BE49-F238E27FC236}">
                <a16:creationId xmlns:a16="http://schemas.microsoft.com/office/drawing/2014/main" id="{83CA5BE0-11FD-4EF5-8A01-CC2FD83F6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9296" y="1492906"/>
            <a:ext cx="3743755" cy="3743755"/>
          </a:xfrm>
          <a:prstGeom prst="rect">
            <a:avLst/>
          </a:prstGeom>
        </p:spPr>
      </p:pic>
      <p:pic>
        <p:nvPicPr>
          <p:cNvPr id="14" name="Picture 13" descr="A picture containing sitting&#10;&#10;Description automatically generated">
            <a:extLst>
              <a:ext uri="{FF2B5EF4-FFF2-40B4-BE49-F238E27FC236}">
                <a16:creationId xmlns:a16="http://schemas.microsoft.com/office/drawing/2014/main" id="{B4012ECB-1317-486B-AB1B-1B6E34982D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4122" y="1490629"/>
            <a:ext cx="3743755" cy="3743755"/>
          </a:xfrm>
          <a:prstGeom prst="rect">
            <a:avLst/>
          </a:prstGeom>
        </p:spPr>
      </p:pic>
      <p:sp>
        <p:nvSpPr>
          <p:cNvPr id="5" name="Rectangle 4">
            <a:extLst>
              <a:ext uri="{FF2B5EF4-FFF2-40B4-BE49-F238E27FC236}">
                <a16:creationId xmlns:a16="http://schemas.microsoft.com/office/drawing/2014/main" id="{0686503F-25E0-416F-BFC0-7A905DA7DF80}"/>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a:extLst>
              <a:ext uri="{FF2B5EF4-FFF2-40B4-BE49-F238E27FC236}">
                <a16:creationId xmlns:a16="http://schemas.microsoft.com/office/drawing/2014/main" id="{4A4BB6D1-7439-4A5A-A42E-031FD1016E20}"/>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Title 1">
            <a:extLst>
              <a:ext uri="{FF2B5EF4-FFF2-40B4-BE49-F238E27FC236}">
                <a16:creationId xmlns:a16="http://schemas.microsoft.com/office/drawing/2014/main" id="{92C3D248-C83F-4E06-99F0-CED8F93DFDE8}"/>
              </a:ext>
            </a:extLst>
          </p:cNvPr>
          <p:cNvSpPr txBox="1">
            <a:spLocks/>
          </p:cNvSpPr>
          <p:nvPr/>
        </p:nvSpPr>
        <p:spPr>
          <a:xfrm>
            <a:off x="838200" y="6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rPr>
              <a:t>Epidemiologic Scenarios</a:t>
            </a:r>
          </a:p>
        </p:txBody>
      </p:sp>
      <p:sp>
        <p:nvSpPr>
          <p:cNvPr id="11" name="TextBox 10">
            <a:extLst>
              <a:ext uri="{FF2B5EF4-FFF2-40B4-BE49-F238E27FC236}">
                <a16:creationId xmlns:a16="http://schemas.microsoft.com/office/drawing/2014/main" id="{87DD60A5-F3ED-4506-8D09-C86C9AA7C7F7}"/>
              </a:ext>
            </a:extLst>
          </p:cNvPr>
          <p:cNvSpPr txBox="1"/>
          <p:nvPr/>
        </p:nvSpPr>
        <p:spPr>
          <a:xfrm>
            <a:off x="1014234" y="4788121"/>
            <a:ext cx="2995446" cy="1077218"/>
          </a:xfrm>
          <a:prstGeom prst="rect">
            <a:avLst/>
          </a:prstGeom>
          <a:noFill/>
        </p:spPr>
        <p:txBody>
          <a:bodyPr wrap="square" rtlCol="0">
            <a:spAutoFit/>
          </a:bodyPr>
          <a:lstStyle/>
          <a:p>
            <a:pPr algn="ctr"/>
            <a:r>
              <a:rPr lang="en-US" sz="3200" b="1" dirty="0"/>
              <a:t>Community Transmission</a:t>
            </a:r>
          </a:p>
        </p:txBody>
      </p:sp>
      <p:sp>
        <p:nvSpPr>
          <p:cNvPr id="13" name="TextBox 12">
            <a:extLst>
              <a:ext uri="{FF2B5EF4-FFF2-40B4-BE49-F238E27FC236}">
                <a16:creationId xmlns:a16="http://schemas.microsoft.com/office/drawing/2014/main" id="{D4C9453E-10A9-474C-9BB1-F49A90E46ADA}"/>
              </a:ext>
            </a:extLst>
          </p:cNvPr>
          <p:cNvSpPr txBox="1"/>
          <p:nvPr/>
        </p:nvSpPr>
        <p:spPr>
          <a:xfrm>
            <a:off x="4080614" y="4788121"/>
            <a:ext cx="4030770" cy="1077218"/>
          </a:xfrm>
          <a:prstGeom prst="rect">
            <a:avLst/>
          </a:prstGeom>
          <a:noFill/>
        </p:spPr>
        <p:txBody>
          <a:bodyPr wrap="square" rtlCol="0">
            <a:spAutoFit/>
          </a:bodyPr>
          <a:lstStyle/>
          <a:p>
            <a:pPr algn="ctr"/>
            <a:r>
              <a:rPr lang="en-US" sz="3200" b="1" dirty="0"/>
              <a:t>Sporadic Cases or Clusters of Cases</a:t>
            </a:r>
          </a:p>
        </p:txBody>
      </p:sp>
      <p:sp>
        <p:nvSpPr>
          <p:cNvPr id="15" name="TextBox 14">
            <a:extLst>
              <a:ext uri="{FF2B5EF4-FFF2-40B4-BE49-F238E27FC236}">
                <a16:creationId xmlns:a16="http://schemas.microsoft.com/office/drawing/2014/main" id="{79E29A8C-2CAD-43BA-BC21-012EDC3CA662}"/>
              </a:ext>
            </a:extLst>
          </p:cNvPr>
          <p:cNvSpPr txBox="1"/>
          <p:nvPr/>
        </p:nvSpPr>
        <p:spPr>
          <a:xfrm>
            <a:off x="8113451" y="4788121"/>
            <a:ext cx="2995446" cy="584775"/>
          </a:xfrm>
          <a:prstGeom prst="rect">
            <a:avLst/>
          </a:prstGeom>
          <a:noFill/>
        </p:spPr>
        <p:txBody>
          <a:bodyPr wrap="square" rtlCol="0">
            <a:spAutoFit/>
          </a:bodyPr>
          <a:lstStyle/>
          <a:p>
            <a:pPr algn="ctr"/>
            <a:r>
              <a:rPr lang="en-US" sz="3200" b="1" dirty="0"/>
              <a:t>No Cases</a:t>
            </a:r>
          </a:p>
        </p:txBody>
      </p:sp>
      <p:pic>
        <p:nvPicPr>
          <p:cNvPr id="42" name="Picture 41" descr="A picture containing aircraft, airplane&#10;&#10;Description automatically generated">
            <a:extLst>
              <a:ext uri="{FF2B5EF4-FFF2-40B4-BE49-F238E27FC236}">
                <a16:creationId xmlns:a16="http://schemas.microsoft.com/office/drawing/2014/main" id="{85C335E6-4CF1-449F-9C84-870514F170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2088" y="1252599"/>
            <a:ext cx="1058172" cy="1058172"/>
          </a:xfrm>
          <a:prstGeom prst="rect">
            <a:avLst/>
          </a:prstGeom>
        </p:spPr>
      </p:pic>
      <p:sp>
        <p:nvSpPr>
          <p:cNvPr id="2" name="TextBox 1">
            <a:extLst>
              <a:ext uri="{FF2B5EF4-FFF2-40B4-BE49-F238E27FC236}">
                <a16:creationId xmlns:a16="http://schemas.microsoft.com/office/drawing/2014/main" id="{98634789-D83D-477B-B14E-C3558CF163D8}"/>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11</a:t>
            </a:r>
          </a:p>
        </p:txBody>
      </p:sp>
    </p:spTree>
    <p:extLst>
      <p:ext uri="{BB962C8B-B14F-4D97-AF65-F5344CB8AC3E}">
        <p14:creationId xmlns:p14="http://schemas.microsoft.com/office/powerpoint/2010/main" val="198806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itting&#10;&#10;Description automatically generated">
            <a:extLst>
              <a:ext uri="{FF2B5EF4-FFF2-40B4-BE49-F238E27FC236}">
                <a16:creationId xmlns:a16="http://schemas.microsoft.com/office/drawing/2014/main" id="{44A9CE87-3E1F-4919-A13F-63B77C744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253" y="1445777"/>
            <a:ext cx="4701982" cy="4701982"/>
          </a:xfrm>
          <a:prstGeom prst="rect">
            <a:avLst/>
          </a:prstGeom>
        </p:spPr>
      </p:pic>
      <p:sp>
        <p:nvSpPr>
          <p:cNvPr id="5" name="Rectangle 4">
            <a:extLst>
              <a:ext uri="{FF2B5EF4-FFF2-40B4-BE49-F238E27FC236}">
                <a16:creationId xmlns:a16="http://schemas.microsoft.com/office/drawing/2014/main" id="{0686503F-25E0-416F-BFC0-7A905DA7DF80}"/>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a:extLst>
              <a:ext uri="{FF2B5EF4-FFF2-40B4-BE49-F238E27FC236}">
                <a16:creationId xmlns:a16="http://schemas.microsoft.com/office/drawing/2014/main" id="{4A4BB6D1-7439-4A5A-A42E-031FD1016E20}"/>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Title 1">
            <a:extLst>
              <a:ext uri="{FF2B5EF4-FFF2-40B4-BE49-F238E27FC236}">
                <a16:creationId xmlns:a16="http://schemas.microsoft.com/office/drawing/2014/main" id="{92C3D248-C83F-4E06-99F0-CED8F93DFDE8}"/>
              </a:ext>
            </a:extLst>
          </p:cNvPr>
          <p:cNvSpPr txBox="1">
            <a:spLocks/>
          </p:cNvSpPr>
          <p:nvPr/>
        </p:nvSpPr>
        <p:spPr>
          <a:xfrm>
            <a:off x="838200" y="6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Community Transmission </a:t>
            </a:r>
          </a:p>
          <a:p>
            <a:pPr algn="ctr"/>
            <a:r>
              <a:rPr lang="en-US" sz="3200" b="1" dirty="0">
                <a:solidFill>
                  <a:schemeClr val="bg1"/>
                </a:solidFill>
              </a:rPr>
              <a:t>Overall Public Health Strategy</a:t>
            </a:r>
          </a:p>
        </p:txBody>
      </p:sp>
      <p:sp>
        <p:nvSpPr>
          <p:cNvPr id="2" name="TextBox 1">
            <a:extLst>
              <a:ext uri="{FF2B5EF4-FFF2-40B4-BE49-F238E27FC236}">
                <a16:creationId xmlns:a16="http://schemas.microsoft.com/office/drawing/2014/main" id="{E1C92708-6F43-4F5D-A744-92E3D750D19F}"/>
              </a:ext>
            </a:extLst>
          </p:cNvPr>
          <p:cNvSpPr txBox="1"/>
          <p:nvPr/>
        </p:nvSpPr>
        <p:spPr>
          <a:xfrm>
            <a:off x="1196313" y="1931130"/>
            <a:ext cx="6620332" cy="1815882"/>
          </a:xfrm>
          <a:prstGeom prst="rect">
            <a:avLst/>
          </a:prstGeom>
          <a:noFill/>
        </p:spPr>
        <p:txBody>
          <a:bodyPr wrap="square" rtlCol="0">
            <a:spAutoFit/>
          </a:bodyPr>
          <a:lstStyle/>
          <a:p>
            <a:r>
              <a:rPr lang="en-US" sz="2800" b="1" dirty="0"/>
              <a:t>Initial focus on direct reduction of </a:t>
            </a:r>
            <a:r>
              <a:rPr lang="en-US" sz="2800" b="1" dirty="0">
                <a:solidFill>
                  <a:srgbClr val="FF0000"/>
                </a:solidFill>
              </a:rPr>
              <a:t>morbidity</a:t>
            </a:r>
            <a:r>
              <a:rPr lang="en-US" sz="2800" b="1" dirty="0"/>
              <a:t> </a:t>
            </a:r>
            <a:r>
              <a:rPr lang="en-US" sz="2800" b="1" dirty="0">
                <a:solidFill>
                  <a:srgbClr val="FF0000"/>
                </a:solidFill>
              </a:rPr>
              <a:t>and</a:t>
            </a:r>
            <a:r>
              <a:rPr lang="en-US" sz="2800" b="1" dirty="0"/>
              <a:t> </a:t>
            </a:r>
            <a:r>
              <a:rPr lang="en-US" sz="2800" b="1" dirty="0">
                <a:solidFill>
                  <a:srgbClr val="FF0000"/>
                </a:solidFill>
              </a:rPr>
              <a:t>mortality</a:t>
            </a:r>
            <a:r>
              <a:rPr lang="en-US" sz="2800" b="1" dirty="0"/>
              <a:t> and maintenance of most </a:t>
            </a:r>
            <a:r>
              <a:rPr lang="en-US" sz="2800" b="1" dirty="0">
                <a:solidFill>
                  <a:srgbClr val="FF0000"/>
                </a:solidFill>
              </a:rPr>
              <a:t>critical essential services</a:t>
            </a:r>
            <a:r>
              <a:rPr lang="en-US" sz="2800" b="1" dirty="0"/>
              <a:t>; also, </a:t>
            </a:r>
            <a:r>
              <a:rPr lang="en-US" sz="2800" b="1" dirty="0">
                <a:solidFill>
                  <a:srgbClr val="FF0000"/>
                </a:solidFill>
              </a:rPr>
              <a:t>reciprocity</a:t>
            </a:r>
            <a:r>
              <a:rPr lang="en-US" sz="2800" b="1" dirty="0"/>
              <a:t>. </a:t>
            </a:r>
          </a:p>
        </p:txBody>
      </p:sp>
      <p:sp>
        <p:nvSpPr>
          <p:cNvPr id="6" name="TextBox 5">
            <a:extLst>
              <a:ext uri="{FF2B5EF4-FFF2-40B4-BE49-F238E27FC236}">
                <a16:creationId xmlns:a16="http://schemas.microsoft.com/office/drawing/2014/main" id="{B170FA5B-AB4D-4DAE-B8D4-8CFA6AE8CCC6}"/>
              </a:ext>
            </a:extLst>
          </p:cNvPr>
          <p:cNvSpPr txBox="1"/>
          <p:nvPr/>
        </p:nvSpPr>
        <p:spPr>
          <a:xfrm>
            <a:off x="1196313" y="3940277"/>
            <a:ext cx="6620332" cy="1384995"/>
          </a:xfrm>
          <a:prstGeom prst="rect">
            <a:avLst/>
          </a:prstGeom>
          <a:noFill/>
        </p:spPr>
        <p:txBody>
          <a:bodyPr wrap="square" rtlCol="0">
            <a:spAutoFit/>
          </a:bodyPr>
          <a:lstStyle/>
          <a:p>
            <a:r>
              <a:rPr lang="en-US" sz="2800" b="1" dirty="0"/>
              <a:t>Expand to </a:t>
            </a:r>
            <a:r>
              <a:rPr lang="en-US" sz="2800" b="1" dirty="0">
                <a:solidFill>
                  <a:srgbClr val="FF0000"/>
                </a:solidFill>
              </a:rPr>
              <a:t>reduction in transmission</a:t>
            </a:r>
            <a:r>
              <a:rPr lang="en-US" sz="2800" b="1" dirty="0"/>
              <a:t> to further </a:t>
            </a:r>
            <a:r>
              <a:rPr lang="en-US" sz="2800" b="1" dirty="0">
                <a:solidFill>
                  <a:srgbClr val="FF0000"/>
                </a:solidFill>
              </a:rPr>
              <a:t>reduce disruption </a:t>
            </a:r>
            <a:r>
              <a:rPr lang="en-US" sz="2800" b="1" dirty="0"/>
              <a:t>of social and economic functions.</a:t>
            </a:r>
          </a:p>
        </p:txBody>
      </p:sp>
      <p:sp>
        <p:nvSpPr>
          <p:cNvPr id="3" name="TextBox 2">
            <a:extLst>
              <a:ext uri="{FF2B5EF4-FFF2-40B4-BE49-F238E27FC236}">
                <a16:creationId xmlns:a16="http://schemas.microsoft.com/office/drawing/2014/main" id="{528B6020-A3BF-463B-AC1D-290D2E6C905E}"/>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12</a:t>
            </a:r>
          </a:p>
        </p:txBody>
      </p:sp>
    </p:spTree>
    <p:extLst>
      <p:ext uri="{BB962C8B-B14F-4D97-AF65-F5344CB8AC3E}">
        <p14:creationId xmlns:p14="http://schemas.microsoft.com/office/powerpoint/2010/main" val="18866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sitting&#10;&#10;Description automatically generated">
            <a:extLst>
              <a:ext uri="{FF2B5EF4-FFF2-40B4-BE49-F238E27FC236}">
                <a16:creationId xmlns:a16="http://schemas.microsoft.com/office/drawing/2014/main" id="{16DB3D03-D77B-4448-B941-A2D210449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253" y="1443978"/>
            <a:ext cx="4701982" cy="4701982"/>
          </a:xfrm>
          <a:prstGeom prst="rect">
            <a:avLst/>
          </a:prstGeom>
        </p:spPr>
      </p:pic>
      <p:sp>
        <p:nvSpPr>
          <p:cNvPr id="5" name="Rectangle 4">
            <a:extLst>
              <a:ext uri="{FF2B5EF4-FFF2-40B4-BE49-F238E27FC236}">
                <a16:creationId xmlns:a16="http://schemas.microsoft.com/office/drawing/2014/main" id="{0686503F-25E0-416F-BFC0-7A905DA7DF80}"/>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a:extLst>
              <a:ext uri="{FF2B5EF4-FFF2-40B4-BE49-F238E27FC236}">
                <a16:creationId xmlns:a16="http://schemas.microsoft.com/office/drawing/2014/main" id="{4A4BB6D1-7439-4A5A-A42E-031FD1016E20}"/>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Title 1">
            <a:extLst>
              <a:ext uri="{FF2B5EF4-FFF2-40B4-BE49-F238E27FC236}">
                <a16:creationId xmlns:a16="http://schemas.microsoft.com/office/drawing/2014/main" id="{92C3D248-C83F-4E06-99F0-CED8F93DFDE8}"/>
              </a:ext>
            </a:extLst>
          </p:cNvPr>
          <p:cNvSpPr txBox="1">
            <a:spLocks/>
          </p:cNvSpPr>
          <p:nvPr/>
        </p:nvSpPr>
        <p:spPr>
          <a:xfrm>
            <a:off x="838200" y="6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Sporadic Cases or Clusters of Cases</a:t>
            </a:r>
          </a:p>
          <a:p>
            <a:pPr algn="ctr"/>
            <a:r>
              <a:rPr lang="en-US" sz="3200" b="1" dirty="0">
                <a:solidFill>
                  <a:schemeClr val="bg1"/>
                </a:solidFill>
              </a:rPr>
              <a:t>Overall Public Health Strategy</a:t>
            </a:r>
          </a:p>
        </p:txBody>
      </p:sp>
      <p:sp>
        <p:nvSpPr>
          <p:cNvPr id="2" name="TextBox 1">
            <a:extLst>
              <a:ext uri="{FF2B5EF4-FFF2-40B4-BE49-F238E27FC236}">
                <a16:creationId xmlns:a16="http://schemas.microsoft.com/office/drawing/2014/main" id="{E1C92708-6F43-4F5D-A744-92E3D750D19F}"/>
              </a:ext>
            </a:extLst>
          </p:cNvPr>
          <p:cNvSpPr txBox="1"/>
          <p:nvPr/>
        </p:nvSpPr>
        <p:spPr>
          <a:xfrm>
            <a:off x="1196313" y="1931130"/>
            <a:ext cx="6620332" cy="1815882"/>
          </a:xfrm>
          <a:prstGeom prst="rect">
            <a:avLst/>
          </a:prstGeom>
          <a:noFill/>
        </p:spPr>
        <p:txBody>
          <a:bodyPr wrap="square" rtlCol="0">
            <a:spAutoFit/>
          </a:bodyPr>
          <a:lstStyle/>
          <a:p>
            <a:r>
              <a:rPr lang="en-US" sz="2800" b="1" dirty="0"/>
              <a:t>Initial focus on direct reduction of </a:t>
            </a:r>
            <a:r>
              <a:rPr lang="en-US" sz="2800" b="1" dirty="0">
                <a:solidFill>
                  <a:srgbClr val="FF0000"/>
                </a:solidFill>
              </a:rPr>
              <a:t>morbidity</a:t>
            </a:r>
            <a:r>
              <a:rPr lang="en-US" sz="2800" b="1" dirty="0"/>
              <a:t> </a:t>
            </a:r>
            <a:r>
              <a:rPr lang="en-US" sz="2800" b="1" dirty="0">
                <a:solidFill>
                  <a:srgbClr val="FF0000"/>
                </a:solidFill>
              </a:rPr>
              <a:t>and</a:t>
            </a:r>
            <a:r>
              <a:rPr lang="en-US" sz="2800" b="1" dirty="0"/>
              <a:t> </a:t>
            </a:r>
            <a:r>
              <a:rPr lang="en-US" sz="2800" b="1" dirty="0">
                <a:solidFill>
                  <a:srgbClr val="FF0000"/>
                </a:solidFill>
              </a:rPr>
              <a:t>mortality</a:t>
            </a:r>
            <a:r>
              <a:rPr lang="en-US" sz="2800" b="1" dirty="0"/>
              <a:t> and maintenance of most </a:t>
            </a:r>
            <a:r>
              <a:rPr lang="en-US" sz="2800" b="1" dirty="0">
                <a:solidFill>
                  <a:srgbClr val="FF0000"/>
                </a:solidFill>
              </a:rPr>
              <a:t>critical essential services</a:t>
            </a:r>
            <a:r>
              <a:rPr lang="en-US" sz="2800" b="1" dirty="0"/>
              <a:t>; also, </a:t>
            </a:r>
            <a:r>
              <a:rPr lang="en-US" sz="2800" b="1" dirty="0">
                <a:solidFill>
                  <a:srgbClr val="FF0000"/>
                </a:solidFill>
              </a:rPr>
              <a:t>reciprocity</a:t>
            </a:r>
            <a:r>
              <a:rPr lang="en-US" sz="2800" b="1" dirty="0"/>
              <a:t>. </a:t>
            </a:r>
          </a:p>
        </p:txBody>
      </p:sp>
      <p:sp>
        <p:nvSpPr>
          <p:cNvPr id="6" name="TextBox 5">
            <a:extLst>
              <a:ext uri="{FF2B5EF4-FFF2-40B4-BE49-F238E27FC236}">
                <a16:creationId xmlns:a16="http://schemas.microsoft.com/office/drawing/2014/main" id="{B170FA5B-AB4D-4DAE-B8D4-8CFA6AE8CCC6}"/>
              </a:ext>
            </a:extLst>
          </p:cNvPr>
          <p:cNvSpPr txBox="1"/>
          <p:nvPr/>
        </p:nvSpPr>
        <p:spPr>
          <a:xfrm>
            <a:off x="1196313" y="3940277"/>
            <a:ext cx="6620332" cy="1384995"/>
          </a:xfrm>
          <a:prstGeom prst="rect">
            <a:avLst/>
          </a:prstGeom>
          <a:noFill/>
        </p:spPr>
        <p:txBody>
          <a:bodyPr wrap="square" rtlCol="0">
            <a:spAutoFit/>
          </a:bodyPr>
          <a:lstStyle/>
          <a:p>
            <a:r>
              <a:rPr lang="en-US" sz="2800" b="1" dirty="0"/>
              <a:t>Expand to </a:t>
            </a:r>
            <a:r>
              <a:rPr lang="en-US" sz="2800" b="1" dirty="0">
                <a:solidFill>
                  <a:srgbClr val="FF0000"/>
                </a:solidFill>
              </a:rPr>
              <a:t>substantially control transmission</a:t>
            </a:r>
            <a:r>
              <a:rPr lang="en-US" sz="2800" b="1" dirty="0"/>
              <a:t> and </a:t>
            </a:r>
            <a:r>
              <a:rPr lang="en-US" sz="2800" b="1" dirty="0">
                <a:solidFill>
                  <a:srgbClr val="FF0000"/>
                </a:solidFill>
              </a:rPr>
              <a:t>minimize disruption </a:t>
            </a:r>
            <a:r>
              <a:rPr lang="en-US" sz="2800" b="1" dirty="0"/>
              <a:t>of social and economic functions.</a:t>
            </a:r>
          </a:p>
        </p:txBody>
      </p:sp>
      <p:sp>
        <p:nvSpPr>
          <p:cNvPr id="3" name="TextBox 2">
            <a:extLst>
              <a:ext uri="{FF2B5EF4-FFF2-40B4-BE49-F238E27FC236}">
                <a16:creationId xmlns:a16="http://schemas.microsoft.com/office/drawing/2014/main" id="{EC53899F-EE44-4AEE-9A63-3D132EF18216}"/>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14</a:t>
            </a:r>
          </a:p>
        </p:txBody>
      </p:sp>
    </p:spTree>
    <p:extLst>
      <p:ext uri="{BB962C8B-B14F-4D97-AF65-F5344CB8AC3E}">
        <p14:creationId xmlns:p14="http://schemas.microsoft.com/office/powerpoint/2010/main" val="162694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E250D400-F5D3-4714-A962-54171A97E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489" y="1568521"/>
            <a:ext cx="4743511" cy="4743511"/>
          </a:xfrm>
          <a:prstGeom prst="rect">
            <a:avLst/>
          </a:prstGeom>
        </p:spPr>
      </p:pic>
      <p:sp>
        <p:nvSpPr>
          <p:cNvPr id="5" name="Rectangle 4">
            <a:extLst>
              <a:ext uri="{FF2B5EF4-FFF2-40B4-BE49-F238E27FC236}">
                <a16:creationId xmlns:a16="http://schemas.microsoft.com/office/drawing/2014/main" id="{0686503F-25E0-416F-BFC0-7A905DA7DF80}"/>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a:extLst>
              <a:ext uri="{FF2B5EF4-FFF2-40B4-BE49-F238E27FC236}">
                <a16:creationId xmlns:a16="http://schemas.microsoft.com/office/drawing/2014/main" id="{4A4BB6D1-7439-4A5A-A42E-031FD1016E20}"/>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Title 1">
            <a:extLst>
              <a:ext uri="{FF2B5EF4-FFF2-40B4-BE49-F238E27FC236}">
                <a16:creationId xmlns:a16="http://schemas.microsoft.com/office/drawing/2014/main" id="{92C3D248-C83F-4E06-99F0-CED8F93DFDE8}"/>
              </a:ext>
            </a:extLst>
          </p:cNvPr>
          <p:cNvSpPr txBox="1">
            <a:spLocks/>
          </p:cNvSpPr>
          <p:nvPr/>
        </p:nvSpPr>
        <p:spPr>
          <a:xfrm>
            <a:off x="838200" y="6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No Cases </a:t>
            </a:r>
          </a:p>
          <a:p>
            <a:pPr algn="ctr"/>
            <a:r>
              <a:rPr lang="en-US" sz="3200" b="1" dirty="0">
                <a:solidFill>
                  <a:schemeClr val="bg1"/>
                </a:solidFill>
              </a:rPr>
              <a:t>Overall Public Health Strategy</a:t>
            </a:r>
          </a:p>
        </p:txBody>
      </p:sp>
      <p:sp>
        <p:nvSpPr>
          <p:cNvPr id="2" name="TextBox 1">
            <a:extLst>
              <a:ext uri="{FF2B5EF4-FFF2-40B4-BE49-F238E27FC236}">
                <a16:creationId xmlns:a16="http://schemas.microsoft.com/office/drawing/2014/main" id="{E1C92708-6F43-4F5D-A744-92E3D750D19F}"/>
              </a:ext>
            </a:extLst>
          </p:cNvPr>
          <p:cNvSpPr txBox="1"/>
          <p:nvPr/>
        </p:nvSpPr>
        <p:spPr>
          <a:xfrm>
            <a:off x="1196313" y="1931130"/>
            <a:ext cx="6620332" cy="954107"/>
          </a:xfrm>
          <a:prstGeom prst="rect">
            <a:avLst/>
          </a:prstGeom>
          <a:noFill/>
        </p:spPr>
        <p:txBody>
          <a:bodyPr wrap="square" rtlCol="0">
            <a:spAutoFit/>
          </a:bodyPr>
          <a:lstStyle/>
          <a:p>
            <a:r>
              <a:rPr lang="en-US" sz="2800" b="1" dirty="0"/>
              <a:t>Initial focus on </a:t>
            </a:r>
            <a:r>
              <a:rPr lang="en-US" sz="2800" b="1" dirty="0">
                <a:solidFill>
                  <a:srgbClr val="FF0000"/>
                </a:solidFill>
              </a:rPr>
              <a:t>prevention of community transmission</a:t>
            </a:r>
            <a:r>
              <a:rPr lang="en-US" sz="2800" b="1" dirty="0"/>
              <a:t>; also, </a:t>
            </a:r>
            <a:r>
              <a:rPr lang="en-US" sz="2800" b="1" dirty="0">
                <a:solidFill>
                  <a:srgbClr val="FF0000"/>
                </a:solidFill>
              </a:rPr>
              <a:t>reciprocity</a:t>
            </a:r>
            <a:r>
              <a:rPr lang="en-US" sz="2800" b="1" dirty="0"/>
              <a:t>.</a:t>
            </a:r>
          </a:p>
        </p:txBody>
      </p:sp>
      <p:sp>
        <p:nvSpPr>
          <p:cNvPr id="6" name="TextBox 5">
            <a:extLst>
              <a:ext uri="{FF2B5EF4-FFF2-40B4-BE49-F238E27FC236}">
                <a16:creationId xmlns:a16="http://schemas.microsoft.com/office/drawing/2014/main" id="{B170FA5B-AB4D-4DAE-B8D4-8CFA6AE8CCC6}"/>
              </a:ext>
            </a:extLst>
          </p:cNvPr>
          <p:cNvSpPr txBox="1"/>
          <p:nvPr/>
        </p:nvSpPr>
        <p:spPr>
          <a:xfrm>
            <a:off x="1196313" y="3368302"/>
            <a:ext cx="6620332" cy="2246769"/>
          </a:xfrm>
          <a:prstGeom prst="rect">
            <a:avLst/>
          </a:prstGeom>
          <a:noFill/>
        </p:spPr>
        <p:txBody>
          <a:bodyPr wrap="square" rtlCol="0">
            <a:spAutoFit/>
          </a:bodyPr>
          <a:lstStyle/>
          <a:p>
            <a:r>
              <a:rPr lang="en-US" sz="2800" b="1" dirty="0"/>
              <a:t>Expand to </a:t>
            </a:r>
            <a:r>
              <a:rPr lang="en-US" sz="2800" b="1" dirty="0">
                <a:solidFill>
                  <a:srgbClr val="FF0000"/>
                </a:solidFill>
              </a:rPr>
              <a:t>preserve control of transmission </a:t>
            </a:r>
            <a:r>
              <a:rPr lang="en-US" sz="2800" b="1" dirty="0"/>
              <a:t>and </a:t>
            </a:r>
            <a:r>
              <a:rPr lang="en-US" sz="2800" b="1" dirty="0">
                <a:solidFill>
                  <a:srgbClr val="FF0000"/>
                </a:solidFill>
              </a:rPr>
              <a:t>reduce reliance </a:t>
            </a:r>
            <a:r>
              <a:rPr lang="en-US" sz="2800" b="1" dirty="0"/>
              <a:t>on most burdensome non-pharmaceutical interventions, as well as to protect </a:t>
            </a:r>
            <a:r>
              <a:rPr lang="en-US" sz="2800" b="1" dirty="0">
                <a:solidFill>
                  <a:srgbClr val="FF0000"/>
                </a:solidFill>
              </a:rPr>
              <a:t>highest risk individuals</a:t>
            </a:r>
            <a:r>
              <a:rPr lang="en-US" sz="2800" b="1" dirty="0"/>
              <a:t> in the event of importation-associated outbreaks.</a:t>
            </a:r>
          </a:p>
        </p:txBody>
      </p:sp>
      <p:pic>
        <p:nvPicPr>
          <p:cNvPr id="15" name="Picture 14" descr="A picture containing aircraft, airplane&#10;&#10;Description automatically generated">
            <a:extLst>
              <a:ext uri="{FF2B5EF4-FFF2-40B4-BE49-F238E27FC236}">
                <a16:creationId xmlns:a16="http://schemas.microsoft.com/office/drawing/2014/main" id="{1186B151-3D9C-4AF9-A7D0-F03F16C3E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333" y="1261623"/>
            <a:ext cx="1463824" cy="1463824"/>
          </a:xfrm>
          <a:prstGeom prst="rect">
            <a:avLst/>
          </a:prstGeom>
        </p:spPr>
      </p:pic>
      <p:sp>
        <p:nvSpPr>
          <p:cNvPr id="4" name="TextBox 3">
            <a:extLst>
              <a:ext uri="{FF2B5EF4-FFF2-40B4-BE49-F238E27FC236}">
                <a16:creationId xmlns:a16="http://schemas.microsoft.com/office/drawing/2014/main" id="{BC184B73-BC43-4BC9-8D42-1E396888C09E}"/>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15</a:t>
            </a:r>
          </a:p>
        </p:txBody>
      </p:sp>
    </p:spTree>
    <p:extLst>
      <p:ext uri="{BB962C8B-B14F-4D97-AF65-F5344CB8AC3E}">
        <p14:creationId xmlns:p14="http://schemas.microsoft.com/office/powerpoint/2010/main" val="96718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86503F-25E0-416F-BFC0-7A905DA7DF80}"/>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a:extLst>
              <a:ext uri="{FF2B5EF4-FFF2-40B4-BE49-F238E27FC236}">
                <a16:creationId xmlns:a16="http://schemas.microsoft.com/office/drawing/2014/main" id="{4A4BB6D1-7439-4A5A-A42E-031FD1016E20}"/>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Title 1">
            <a:extLst>
              <a:ext uri="{FF2B5EF4-FFF2-40B4-BE49-F238E27FC236}">
                <a16:creationId xmlns:a16="http://schemas.microsoft.com/office/drawing/2014/main" id="{92C3D248-C83F-4E06-99F0-CED8F93DFDE8}"/>
              </a:ext>
            </a:extLst>
          </p:cNvPr>
          <p:cNvSpPr txBox="1">
            <a:spLocks/>
          </p:cNvSpPr>
          <p:nvPr/>
        </p:nvSpPr>
        <p:spPr>
          <a:xfrm>
            <a:off x="838200" y="6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rPr>
              <a:t>Vaccine Supply Scenarios</a:t>
            </a:r>
          </a:p>
        </p:txBody>
      </p:sp>
      <p:sp>
        <p:nvSpPr>
          <p:cNvPr id="2" name="TextBox 1">
            <a:extLst>
              <a:ext uri="{FF2B5EF4-FFF2-40B4-BE49-F238E27FC236}">
                <a16:creationId xmlns:a16="http://schemas.microsoft.com/office/drawing/2014/main" id="{E1C92708-6F43-4F5D-A744-92E3D750D19F}"/>
              </a:ext>
            </a:extLst>
          </p:cNvPr>
          <p:cNvSpPr txBox="1"/>
          <p:nvPr/>
        </p:nvSpPr>
        <p:spPr>
          <a:xfrm>
            <a:off x="636852" y="1785927"/>
            <a:ext cx="2995446" cy="830997"/>
          </a:xfrm>
          <a:prstGeom prst="rect">
            <a:avLst/>
          </a:prstGeom>
          <a:noFill/>
        </p:spPr>
        <p:txBody>
          <a:bodyPr wrap="square" rtlCol="0">
            <a:spAutoFit/>
          </a:bodyPr>
          <a:lstStyle/>
          <a:p>
            <a:r>
              <a:rPr lang="en-US" sz="2400" b="1" dirty="0"/>
              <a:t>Stage I (very limited availability, 1-10%)</a:t>
            </a:r>
          </a:p>
        </p:txBody>
      </p:sp>
      <p:sp>
        <p:nvSpPr>
          <p:cNvPr id="6" name="Right Triangle 5">
            <a:extLst>
              <a:ext uri="{FF2B5EF4-FFF2-40B4-BE49-F238E27FC236}">
                <a16:creationId xmlns:a16="http://schemas.microsoft.com/office/drawing/2014/main" id="{C52FE100-2E58-4100-A134-4004C9192A61}"/>
              </a:ext>
            </a:extLst>
          </p:cNvPr>
          <p:cNvSpPr/>
          <p:nvPr/>
        </p:nvSpPr>
        <p:spPr>
          <a:xfrm flipH="1">
            <a:off x="867933" y="1516263"/>
            <a:ext cx="10714408" cy="4472403"/>
          </a:xfrm>
          <a:prstGeom prst="rtTriangle">
            <a:avLst/>
          </a:prstGeom>
          <a:solidFill>
            <a:srgbClr val="203864"/>
          </a:solidFill>
          <a:ln>
            <a:solidFill>
              <a:srgbClr val="2E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5DFB1D5-7002-446F-9422-293C6EA19236}"/>
              </a:ext>
            </a:extLst>
          </p:cNvPr>
          <p:cNvSpPr txBox="1"/>
          <p:nvPr/>
        </p:nvSpPr>
        <p:spPr>
          <a:xfrm>
            <a:off x="636852" y="2751554"/>
            <a:ext cx="2995446" cy="830997"/>
          </a:xfrm>
          <a:prstGeom prst="rect">
            <a:avLst/>
          </a:prstGeom>
          <a:noFill/>
        </p:spPr>
        <p:txBody>
          <a:bodyPr wrap="square" rtlCol="0">
            <a:spAutoFit/>
          </a:bodyPr>
          <a:lstStyle/>
          <a:p>
            <a:r>
              <a:rPr lang="en-US" sz="2400" b="1" dirty="0"/>
              <a:t>Stage II (limited availability, 11-20%)</a:t>
            </a:r>
          </a:p>
        </p:txBody>
      </p:sp>
      <p:sp>
        <p:nvSpPr>
          <p:cNvPr id="11" name="TextBox 10">
            <a:extLst>
              <a:ext uri="{FF2B5EF4-FFF2-40B4-BE49-F238E27FC236}">
                <a16:creationId xmlns:a16="http://schemas.microsoft.com/office/drawing/2014/main" id="{11840F5A-1EFC-41E1-A7A9-E6F11A959D12}"/>
              </a:ext>
            </a:extLst>
          </p:cNvPr>
          <p:cNvSpPr txBox="1"/>
          <p:nvPr/>
        </p:nvSpPr>
        <p:spPr>
          <a:xfrm>
            <a:off x="636852" y="3717181"/>
            <a:ext cx="3115891" cy="830997"/>
          </a:xfrm>
          <a:prstGeom prst="rect">
            <a:avLst/>
          </a:prstGeom>
          <a:noFill/>
        </p:spPr>
        <p:txBody>
          <a:bodyPr wrap="square" rtlCol="0">
            <a:spAutoFit/>
          </a:bodyPr>
          <a:lstStyle/>
          <a:p>
            <a:r>
              <a:rPr lang="en-US" sz="2400" b="1" dirty="0"/>
              <a:t>Stage III (moderate availability, 21-50%)</a:t>
            </a:r>
          </a:p>
        </p:txBody>
      </p:sp>
      <p:cxnSp>
        <p:nvCxnSpPr>
          <p:cNvPr id="15" name="Straight Connector 14">
            <a:extLst>
              <a:ext uri="{FF2B5EF4-FFF2-40B4-BE49-F238E27FC236}">
                <a16:creationId xmlns:a16="http://schemas.microsoft.com/office/drawing/2014/main" id="{BFD04FF8-9B37-4545-B297-BE731DA9B7CC}"/>
              </a:ext>
            </a:extLst>
          </p:cNvPr>
          <p:cNvCxnSpPr>
            <a:cxnSpLocks/>
          </p:cNvCxnSpPr>
          <p:nvPr/>
        </p:nvCxnSpPr>
        <p:spPr>
          <a:xfrm>
            <a:off x="4044770" y="4548178"/>
            <a:ext cx="0" cy="1486016"/>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C601C0-21C7-4CFA-9B97-C2435CF2702C}"/>
              </a:ext>
            </a:extLst>
          </p:cNvPr>
          <p:cNvCxnSpPr>
            <a:cxnSpLocks/>
          </p:cNvCxnSpPr>
          <p:nvPr/>
        </p:nvCxnSpPr>
        <p:spPr>
          <a:xfrm>
            <a:off x="5672292" y="2616925"/>
            <a:ext cx="0" cy="354963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3CC206-EC02-4293-A26A-F0DC1974328C}"/>
              </a:ext>
            </a:extLst>
          </p:cNvPr>
          <p:cNvCxnSpPr>
            <a:cxnSpLocks/>
          </p:cNvCxnSpPr>
          <p:nvPr/>
        </p:nvCxnSpPr>
        <p:spPr>
          <a:xfrm>
            <a:off x="2329514" y="5186849"/>
            <a:ext cx="0" cy="899651"/>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E49AC5-09E9-4E03-B46E-FDE8ECB36B7D}"/>
              </a:ext>
            </a:extLst>
          </p:cNvPr>
          <p:cNvSpPr txBox="1"/>
          <p:nvPr/>
        </p:nvSpPr>
        <p:spPr>
          <a:xfrm>
            <a:off x="1937583" y="5668494"/>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Ia</a:t>
            </a:r>
          </a:p>
        </p:txBody>
      </p:sp>
      <p:sp>
        <p:nvSpPr>
          <p:cNvPr id="29" name="TextBox 28">
            <a:extLst>
              <a:ext uri="{FF2B5EF4-FFF2-40B4-BE49-F238E27FC236}">
                <a16:creationId xmlns:a16="http://schemas.microsoft.com/office/drawing/2014/main" id="{0CAFB924-527E-4BFD-923B-4DE5323413ED}"/>
              </a:ext>
            </a:extLst>
          </p:cNvPr>
          <p:cNvSpPr txBox="1"/>
          <p:nvPr/>
        </p:nvSpPr>
        <p:spPr>
          <a:xfrm>
            <a:off x="3675153" y="5668494"/>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Ib</a:t>
            </a:r>
          </a:p>
        </p:txBody>
      </p:sp>
      <p:sp>
        <p:nvSpPr>
          <p:cNvPr id="31" name="TextBox 30">
            <a:extLst>
              <a:ext uri="{FF2B5EF4-FFF2-40B4-BE49-F238E27FC236}">
                <a16:creationId xmlns:a16="http://schemas.microsoft.com/office/drawing/2014/main" id="{09450036-134B-4ADB-A5B4-49AC49D3872F}"/>
              </a:ext>
            </a:extLst>
          </p:cNvPr>
          <p:cNvSpPr txBox="1"/>
          <p:nvPr/>
        </p:nvSpPr>
        <p:spPr>
          <a:xfrm>
            <a:off x="5323452" y="5668494"/>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II</a:t>
            </a:r>
          </a:p>
        </p:txBody>
      </p:sp>
      <p:sp>
        <p:nvSpPr>
          <p:cNvPr id="33" name="TextBox 32">
            <a:extLst>
              <a:ext uri="{FF2B5EF4-FFF2-40B4-BE49-F238E27FC236}">
                <a16:creationId xmlns:a16="http://schemas.microsoft.com/office/drawing/2014/main" id="{A84246ED-0925-444F-91F4-4AE4325650D1}"/>
              </a:ext>
            </a:extLst>
          </p:cNvPr>
          <p:cNvSpPr txBox="1"/>
          <p:nvPr/>
        </p:nvSpPr>
        <p:spPr>
          <a:xfrm>
            <a:off x="7914108" y="5664862"/>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III</a:t>
            </a:r>
          </a:p>
        </p:txBody>
      </p:sp>
      <p:cxnSp>
        <p:nvCxnSpPr>
          <p:cNvPr id="17" name="Straight Connector 16">
            <a:extLst>
              <a:ext uri="{FF2B5EF4-FFF2-40B4-BE49-F238E27FC236}">
                <a16:creationId xmlns:a16="http://schemas.microsoft.com/office/drawing/2014/main" id="{9CD62563-A671-42DE-82E7-38B0818480F8}"/>
              </a:ext>
            </a:extLst>
          </p:cNvPr>
          <p:cNvCxnSpPr>
            <a:cxnSpLocks/>
          </p:cNvCxnSpPr>
          <p:nvPr/>
        </p:nvCxnSpPr>
        <p:spPr>
          <a:xfrm>
            <a:off x="8384026" y="2507169"/>
            <a:ext cx="0" cy="3659393"/>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4675F54-4E42-4736-B275-717EF62A7159}"/>
              </a:ext>
            </a:extLst>
          </p:cNvPr>
          <p:cNvSpPr/>
          <p:nvPr/>
        </p:nvSpPr>
        <p:spPr>
          <a:xfrm>
            <a:off x="8504471" y="2905456"/>
            <a:ext cx="2996643" cy="2992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D9C6C382-C55E-41EB-9C5A-88195552FD1F}"/>
              </a:ext>
            </a:extLst>
          </p:cNvPr>
          <p:cNvSpPr/>
          <p:nvPr/>
        </p:nvSpPr>
        <p:spPr>
          <a:xfrm flipH="1">
            <a:off x="8522200" y="1621635"/>
            <a:ext cx="2978911" cy="1274946"/>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0B3066-BFA1-4094-AA4B-1DBCF6E33AA2}"/>
              </a:ext>
            </a:extLst>
          </p:cNvPr>
          <p:cNvSpPr/>
          <p:nvPr/>
        </p:nvSpPr>
        <p:spPr>
          <a:xfrm>
            <a:off x="8422039" y="2861821"/>
            <a:ext cx="76460" cy="45719"/>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Rectangle 13">
            <a:extLst>
              <a:ext uri="{FF2B5EF4-FFF2-40B4-BE49-F238E27FC236}">
                <a16:creationId xmlns:a16="http://schemas.microsoft.com/office/drawing/2014/main" id="{71B15027-EF5C-486C-B168-1859D84D84ED}"/>
              </a:ext>
            </a:extLst>
          </p:cNvPr>
          <p:cNvSpPr/>
          <p:nvPr/>
        </p:nvSpPr>
        <p:spPr>
          <a:xfrm>
            <a:off x="8414958" y="2838753"/>
            <a:ext cx="76460" cy="66091"/>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 name="TextBox 2">
            <a:extLst>
              <a:ext uri="{FF2B5EF4-FFF2-40B4-BE49-F238E27FC236}">
                <a16:creationId xmlns:a16="http://schemas.microsoft.com/office/drawing/2014/main" id="{D05359B6-7B14-4677-AF8E-43DC442969D4}"/>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16</a:t>
            </a:r>
          </a:p>
        </p:txBody>
      </p:sp>
    </p:spTree>
    <p:extLst>
      <p:ext uri="{BB962C8B-B14F-4D97-AF65-F5344CB8AC3E}">
        <p14:creationId xmlns:p14="http://schemas.microsoft.com/office/powerpoint/2010/main" val="61093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86503F-25E0-416F-BFC0-7A905DA7DF80}"/>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a:extLst>
              <a:ext uri="{FF2B5EF4-FFF2-40B4-BE49-F238E27FC236}">
                <a16:creationId xmlns:a16="http://schemas.microsoft.com/office/drawing/2014/main" id="{4A4BB6D1-7439-4A5A-A42E-031FD1016E20}"/>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Title 1">
            <a:extLst>
              <a:ext uri="{FF2B5EF4-FFF2-40B4-BE49-F238E27FC236}">
                <a16:creationId xmlns:a16="http://schemas.microsoft.com/office/drawing/2014/main" id="{92C3D248-C83F-4E06-99F0-CED8F93DFDE8}"/>
              </a:ext>
            </a:extLst>
          </p:cNvPr>
          <p:cNvSpPr txBox="1">
            <a:spLocks/>
          </p:cNvSpPr>
          <p:nvPr/>
        </p:nvSpPr>
        <p:spPr>
          <a:xfrm>
            <a:off x="838200" y="6450"/>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How Supply Staging of Priority Groups Relates to Population Size</a:t>
            </a:r>
          </a:p>
        </p:txBody>
      </p:sp>
      <p:cxnSp>
        <p:nvCxnSpPr>
          <p:cNvPr id="15" name="Straight Connector 14">
            <a:extLst>
              <a:ext uri="{FF2B5EF4-FFF2-40B4-BE49-F238E27FC236}">
                <a16:creationId xmlns:a16="http://schemas.microsoft.com/office/drawing/2014/main" id="{BFD04FF8-9B37-4545-B297-BE731DA9B7CC}"/>
              </a:ext>
            </a:extLst>
          </p:cNvPr>
          <p:cNvCxnSpPr>
            <a:cxnSpLocks/>
          </p:cNvCxnSpPr>
          <p:nvPr/>
        </p:nvCxnSpPr>
        <p:spPr>
          <a:xfrm>
            <a:off x="3414850" y="4745620"/>
            <a:ext cx="0" cy="1288574"/>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C601C0-21C7-4CFA-9B97-C2435CF2702C}"/>
              </a:ext>
            </a:extLst>
          </p:cNvPr>
          <p:cNvCxnSpPr>
            <a:cxnSpLocks/>
          </p:cNvCxnSpPr>
          <p:nvPr/>
        </p:nvCxnSpPr>
        <p:spPr>
          <a:xfrm>
            <a:off x="5072852" y="4032045"/>
            <a:ext cx="0" cy="1956620"/>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3CC206-EC02-4293-A26A-F0DC1974328C}"/>
              </a:ext>
            </a:extLst>
          </p:cNvPr>
          <p:cNvCxnSpPr>
            <a:cxnSpLocks/>
          </p:cNvCxnSpPr>
          <p:nvPr/>
        </p:nvCxnSpPr>
        <p:spPr>
          <a:xfrm>
            <a:off x="2329514" y="5186849"/>
            <a:ext cx="0" cy="899651"/>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E49AC5-09E9-4E03-B46E-FDE8ECB36B7D}"/>
              </a:ext>
            </a:extLst>
          </p:cNvPr>
          <p:cNvSpPr txBox="1"/>
          <p:nvPr/>
        </p:nvSpPr>
        <p:spPr>
          <a:xfrm>
            <a:off x="1965677" y="5668494"/>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Ia</a:t>
            </a:r>
          </a:p>
        </p:txBody>
      </p:sp>
      <p:sp>
        <p:nvSpPr>
          <p:cNvPr id="29" name="TextBox 28">
            <a:extLst>
              <a:ext uri="{FF2B5EF4-FFF2-40B4-BE49-F238E27FC236}">
                <a16:creationId xmlns:a16="http://schemas.microsoft.com/office/drawing/2014/main" id="{0CAFB924-527E-4BFD-923B-4DE5323413ED}"/>
              </a:ext>
            </a:extLst>
          </p:cNvPr>
          <p:cNvSpPr txBox="1"/>
          <p:nvPr/>
        </p:nvSpPr>
        <p:spPr>
          <a:xfrm>
            <a:off x="3045233" y="5668494"/>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Ib</a:t>
            </a:r>
          </a:p>
        </p:txBody>
      </p:sp>
      <p:sp>
        <p:nvSpPr>
          <p:cNvPr id="31" name="TextBox 30">
            <a:extLst>
              <a:ext uri="{FF2B5EF4-FFF2-40B4-BE49-F238E27FC236}">
                <a16:creationId xmlns:a16="http://schemas.microsoft.com/office/drawing/2014/main" id="{09450036-134B-4ADB-A5B4-49AC49D3872F}"/>
              </a:ext>
            </a:extLst>
          </p:cNvPr>
          <p:cNvSpPr txBox="1"/>
          <p:nvPr/>
        </p:nvSpPr>
        <p:spPr>
          <a:xfrm>
            <a:off x="4728635" y="5668494"/>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II</a:t>
            </a:r>
          </a:p>
        </p:txBody>
      </p:sp>
      <p:sp>
        <p:nvSpPr>
          <p:cNvPr id="33" name="TextBox 32">
            <a:extLst>
              <a:ext uri="{FF2B5EF4-FFF2-40B4-BE49-F238E27FC236}">
                <a16:creationId xmlns:a16="http://schemas.microsoft.com/office/drawing/2014/main" id="{A84246ED-0925-444F-91F4-4AE4325650D1}"/>
              </a:ext>
            </a:extLst>
          </p:cNvPr>
          <p:cNvSpPr txBox="1"/>
          <p:nvPr/>
        </p:nvSpPr>
        <p:spPr>
          <a:xfrm>
            <a:off x="6575790" y="5664862"/>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III</a:t>
            </a:r>
          </a:p>
        </p:txBody>
      </p:sp>
      <p:cxnSp>
        <p:nvCxnSpPr>
          <p:cNvPr id="17" name="Straight Connector 16">
            <a:extLst>
              <a:ext uri="{FF2B5EF4-FFF2-40B4-BE49-F238E27FC236}">
                <a16:creationId xmlns:a16="http://schemas.microsoft.com/office/drawing/2014/main" id="{9CD62563-A671-42DE-82E7-38B0818480F8}"/>
              </a:ext>
            </a:extLst>
          </p:cNvPr>
          <p:cNvCxnSpPr>
            <a:cxnSpLocks/>
          </p:cNvCxnSpPr>
          <p:nvPr/>
        </p:nvCxnSpPr>
        <p:spPr>
          <a:xfrm>
            <a:off x="7001407" y="3256280"/>
            <a:ext cx="0" cy="2866913"/>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0" name="Right Triangle 19">
            <a:extLst>
              <a:ext uri="{FF2B5EF4-FFF2-40B4-BE49-F238E27FC236}">
                <a16:creationId xmlns:a16="http://schemas.microsoft.com/office/drawing/2014/main" id="{D9C6C382-C55E-41EB-9C5A-88195552FD1F}"/>
              </a:ext>
            </a:extLst>
          </p:cNvPr>
          <p:cNvSpPr/>
          <p:nvPr/>
        </p:nvSpPr>
        <p:spPr>
          <a:xfrm flipH="1">
            <a:off x="7121846" y="1666822"/>
            <a:ext cx="4379264" cy="179261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B31A917-508B-4FA5-9BE8-2B53CE775433}"/>
              </a:ext>
            </a:extLst>
          </p:cNvPr>
          <p:cNvSpPr txBox="1"/>
          <p:nvPr/>
        </p:nvSpPr>
        <p:spPr>
          <a:xfrm>
            <a:off x="690885" y="1895850"/>
            <a:ext cx="6620332" cy="523220"/>
          </a:xfrm>
          <a:prstGeom prst="rect">
            <a:avLst/>
          </a:prstGeom>
          <a:noFill/>
        </p:spPr>
        <p:txBody>
          <a:bodyPr wrap="square" rtlCol="0">
            <a:spAutoFit/>
          </a:bodyPr>
          <a:lstStyle/>
          <a:p>
            <a:r>
              <a:rPr lang="en-US" sz="2800" b="1" dirty="0"/>
              <a:t>Groups are staged </a:t>
            </a:r>
            <a:r>
              <a:rPr lang="en-US" sz="2800" b="1" dirty="0">
                <a:solidFill>
                  <a:srgbClr val="FF0000"/>
                </a:solidFill>
              </a:rPr>
              <a:t>sequentially</a:t>
            </a:r>
            <a:r>
              <a:rPr lang="en-US" sz="2800" b="1" dirty="0"/>
              <a:t>. </a:t>
            </a:r>
          </a:p>
        </p:txBody>
      </p:sp>
      <p:sp>
        <p:nvSpPr>
          <p:cNvPr id="10" name="TextBox 9">
            <a:extLst>
              <a:ext uri="{FF2B5EF4-FFF2-40B4-BE49-F238E27FC236}">
                <a16:creationId xmlns:a16="http://schemas.microsoft.com/office/drawing/2014/main" id="{B6551EEF-CC1B-40EE-8C8A-79ABF0EDE284}"/>
              </a:ext>
            </a:extLst>
          </p:cNvPr>
          <p:cNvSpPr txBox="1"/>
          <p:nvPr/>
        </p:nvSpPr>
        <p:spPr>
          <a:xfrm>
            <a:off x="690885" y="2586925"/>
            <a:ext cx="6620332" cy="954107"/>
          </a:xfrm>
          <a:prstGeom prst="rect">
            <a:avLst/>
          </a:prstGeom>
          <a:noFill/>
        </p:spPr>
        <p:txBody>
          <a:bodyPr wrap="square" rtlCol="0">
            <a:spAutoFit/>
          </a:bodyPr>
          <a:lstStyle/>
          <a:p>
            <a:r>
              <a:rPr lang="en-US" sz="2800" b="1" dirty="0"/>
              <a:t>Groups </a:t>
            </a:r>
            <a:r>
              <a:rPr lang="en-US" sz="2800" b="1" i="1" dirty="0"/>
              <a:t>within</a:t>
            </a:r>
            <a:r>
              <a:rPr lang="en-US" sz="2800" b="1" dirty="0"/>
              <a:t> stages are </a:t>
            </a:r>
            <a:r>
              <a:rPr lang="en-US" sz="2800" b="1" dirty="0">
                <a:solidFill>
                  <a:srgbClr val="FF0000"/>
                </a:solidFill>
              </a:rPr>
              <a:t>not rank ordered</a:t>
            </a:r>
            <a:r>
              <a:rPr lang="en-US" sz="2800" b="1" dirty="0"/>
              <a:t>.</a:t>
            </a:r>
          </a:p>
          <a:p>
            <a:r>
              <a:rPr lang="en-US" sz="2800" b="1" dirty="0"/>
              <a:t>(with the exception of Stages Ia and </a:t>
            </a:r>
            <a:r>
              <a:rPr lang="en-US" sz="2800" b="1" dirty="0" err="1"/>
              <a:t>Ib</a:t>
            </a:r>
            <a:r>
              <a:rPr lang="en-US" sz="2800" b="1" dirty="0"/>
              <a:t>)</a:t>
            </a:r>
          </a:p>
        </p:txBody>
      </p:sp>
      <p:sp>
        <p:nvSpPr>
          <p:cNvPr id="14" name="TextBox 13">
            <a:extLst>
              <a:ext uri="{FF2B5EF4-FFF2-40B4-BE49-F238E27FC236}">
                <a16:creationId xmlns:a16="http://schemas.microsoft.com/office/drawing/2014/main" id="{5272E43C-8579-431A-9118-9AB5B6DC317B}"/>
              </a:ext>
            </a:extLst>
          </p:cNvPr>
          <p:cNvSpPr txBox="1"/>
          <p:nvPr/>
        </p:nvSpPr>
        <p:spPr>
          <a:xfrm>
            <a:off x="690885" y="3542389"/>
            <a:ext cx="6620332" cy="1384995"/>
          </a:xfrm>
          <a:prstGeom prst="rect">
            <a:avLst/>
          </a:prstGeom>
          <a:noFill/>
        </p:spPr>
        <p:txBody>
          <a:bodyPr wrap="square" rtlCol="0">
            <a:spAutoFit/>
          </a:bodyPr>
          <a:lstStyle/>
          <a:p>
            <a:r>
              <a:rPr lang="en-US" sz="2800" b="1" dirty="0">
                <a:solidFill>
                  <a:schemeClr val="bg2">
                    <a:lumMod val="90000"/>
                  </a:schemeClr>
                </a:solidFill>
              </a:rPr>
              <a:t>In some countries, the amount of vaccine for a vaccine supply stage may be insufficient. </a:t>
            </a:r>
          </a:p>
        </p:txBody>
      </p:sp>
      <p:sp>
        <p:nvSpPr>
          <p:cNvPr id="18" name="TextBox 17">
            <a:extLst>
              <a:ext uri="{FF2B5EF4-FFF2-40B4-BE49-F238E27FC236}">
                <a16:creationId xmlns:a16="http://schemas.microsoft.com/office/drawing/2014/main" id="{7C141361-67CC-475E-A447-5B20E210CF05}"/>
              </a:ext>
            </a:extLst>
          </p:cNvPr>
          <p:cNvSpPr txBox="1"/>
          <p:nvPr/>
        </p:nvSpPr>
        <p:spPr>
          <a:xfrm>
            <a:off x="690885" y="4923327"/>
            <a:ext cx="6620332" cy="954107"/>
          </a:xfrm>
          <a:prstGeom prst="rect">
            <a:avLst/>
          </a:prstGeom>
          <a:noFill/>
        </p:spPr>
        <p:txBody>
          <a:bodyPr wrap="square" rtlCol="0">
            <a:spAutoFit/>
          </a:bodyPr>
          <a:lstStyle/>
          <a:p>
            <a:r>
              <a:rPr lang="en-US" sz="2800" b="1" dirty="0">
                <a:solidFill>
                  <a:schemeClr val="bg2">
                    <a:lumMod val="90000"/>
                  </a:schemeClr>
                </a:solidFill>
              </a:rPr>
              <a:t>These instances will require within-stage prioritization by countries.</a:t>
            </a:r>
          </a:p>
        </p:txBody>
      </p:sp>
      <p:pic>
        <p:nvPicPr>
          <p:cNvPr id="23" name="Picture 22" descr="A close up of a logo&#10;&#10;Description automatically generated">
            <a:extLst>
              <a:ext uri="{FF2B5EF4-FFF2-40B4-BE49-F238E27FC236}">
                <a16:creationId xmlns:a16="http://schemas.microsoft.com/office/drawing/2014/main" id="{F4C530A0-00DB-4F42-A7B9-5C121C2E8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846" y="1396532"/>
            <a:ext cx="4762903" cy="4762903"/>
          </a:xfrm>
          <a:prstGeom prst="rect">
            <a:avLst/>
          </a:prstGeom>
        </p:spPr>
      </p:pic>
      <p:sp>
        <p:nvSpPr>
          <p:cNvPr id="2" name="TextBox 1">
            <a:extLst>
              <a:ext uri="{FF2B5EF4-FFF2-40B4-BE49-F238E27FC236}">
                <a16:creationId xmlns:a16="http://schemas.microsoft.com/office/drawing/2014/main" id="{60836E2F-936D-4D73-9DC0-58F0C423D3C3}"/>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18</a:t>
            </a:r>
          </a:p>
        </p:txBody>
      </p:sp>
    </p:spTree>
    <p:extLst>
      <p:ext uri="{BB962C8B-B14F-4D97-AF65-F5344CB8AC3E}">
        <p14:creationId xmlns:p14="http://schemas.microsoft.com/office/powerpoint/2010/main" val="99716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6">
            <a:extLst>
              <a:ext uri="{FF2B5EF4-FFF2-40B4-BE49-F238E27FC236}">
                <a16:creationId xmlns:a16="http://schemas.microsoft.com/office/drawing/2014/main" id="{B68A996B-17B0-4192-BA62-3C7E284CA033}"/>
              </a:ext>
            </a:extLst>
          </p:cNvPr>
          <p:cNvCxnSpPr/>
          <p:nvPr/>
        </p:nvCxnSpPr>
        <p:spPr>
          <a:xfrm>
            <a:off x="1883999" y="1552789"/>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D52A5D53-2B19-4DEF-8349-E8C4E29B7BA5}"/>
              </a:ext>
            </a:extLst>
          </p:cNvPr>
          <p:cNvSpPr txBox="1"/>
          <p:nvPr/>
        </p:nvSpPr>
        <p:spPr>
          <a:xfrm>
            <a:off x="1962423" y="744849"/>
            <a:ext cx="8136904" cy="541944"/>
          </a:xfrm>
          <a:prstGeom prst="rect">
            <a:avLst/>
          </a:prstGeom>
          <a:noFill/>
        </p:spPr>
        <p:txBody>
          <a:bodyPr vert="horz" wrap="square" lIns="0" tIns="0" rIns="0" bIns="0" numCol="1" rtlCol="0" anchor="t" anchorCtr="0" compatLnSpc="1">
            <a:prstTxWarp prst="textNoShape">
              <a:avLst/>
            </a:prstTxWarp>
            <a:noAutofit/>
          </a:bodyPr>
          <a:lstStyle>
            <a:lvl1pPr>
              <a:lnSpc>
                <a:spcPct val="100000"/>
              </a:lnSpc>
              <a:spcBef>
                <a:spcPts val="0"/>
              </a:spcBef>
              <a:spcAft>
                <a:spcPts val="450"/>
              </a:spcAft>
              <a:buClr>
                <a:schemeClr val="tx1"/>
              </a:buClr>
              <a:buSzPct val="80000"/>
              <a:buNone/>
              <a:defRPr sz="3200" b="0">
                <a:solidFill>
                  <a:schemeClr val="tx1">
                    <a:lumMod val="75000"/>
                    <a:lumOff val="25000"/>
                  </a:schemeClr>
                </a:solidFill>
                <a:latin typeface="Calibri Light" charset="0"/>
                <a:ea typeface="Calibri Light" charset="0"/>
                <a:cs typeface="Calibri Light" charset="0"/>
              </a:defRPr>
            </a:lvl1pPr>
          </a:lstStyle>
          <a:p>
            <a:pPr defTabSz="342900">
              <a:lnSpc>
                <a:spcPts val="2500"/>
              </a:lnSpc>
              <a:spcAft>
                <a:spcPts val="0"/>
              </a:spcAft>
              <a:buClr>
                <a:prstClr val="black"/>
              </a:buClr>
            </a:pPr>
            <a:r>
              <a:rPr lang="en-US" sz="2800" b="1" dirty="0">
                <a:solidFill>
                  <a:prstClr val="black">
                    <a:lumMod val="75000"/>
                    <a:lumOff val="25000"/>
                  </a:prstClr>
                </a:solidFill>
              </a:rPr>
              <a:t>Three components informing countries to formulate </a:t>
            </a:r>
          </a:p>
          <a:p>
            <a:pPr defTabSz="342900">
              <a:lnSpc>
                <a:spcPts val="2500"/>
              </a:lnSpc>
              <a:spcAft>
                <a:spcPts val="0"/>
              </a:spcAft>
              <a:buClr>
                <a:prstClr val="black"/>
              </a:buClr>
            </a:pPr>
            <a:r>
              <a:rPr lang="en-US" sz="2800" b="1" dirty="0">
                <a:solidFill>
                  <a:prstClr val="black">
                    <a:lumMod val="75000"/>
                    <a:lumOff val="25000"/>
                  </a:prstClr>
                </a:solidFill>
              </a:rPr>
              <a:t>the in-country vaccination strategy</a:t>
            </a:r>
            <a:endParaRPr lang="en-US" sz="2800" b="1" dirty="0">
              <a:solidFill>
                <a:srgbClr val="C9C9C9">
                  <a:lumMod val="50000"/>
                </a:srgbClr>
              </a:solidFill>
            </a:endParaRPr>
          </a:p>
        </p:txBody>
      </p:sp>
      <p:sp>
        <p:nvSpPr>
          <p:cNvPr id="10" name="Rectangle 9"/>
          <p:cNvSpPr/>
          <p:nvPr/>
        </p:nvSpPr>
        <p:spPr>
          <a:xfrm>
            <a:off x="2855640" y="1903182"/>
            <a:ext cx="276038" cy="307777"/>
          </a:xfrm>
          <a:prstGeom prst="rect">
            <a:avLst/>
          </a:prstGeom>
        </p:spPr>
        <p:txBody>
          <a:bodyPr wrap="none">
            <a:spAutoFit/>
          </a:bodyPr>
          <a:lstStyle/>
          <a:p>
            <a:pPr defTabSz="342900"/>
            <a:r>
              <a:rPr lang="en-US" sz="1400" b="1" dirty="0">
                <a:solidFill>
                  <a:prstClr val="white"/>
                </a:solidFill>
                <a:latin typeface="Calibri" charset="0"/>
                <a:ea typeface="Calibri" charset="0"/>
                <a:cs typeface="Calibri" charset="0"/>
              </a:rPr>
              <a:t>1</a:t>
            </a:r>
            <a:endParaRPr lang="fr-FR" sz="1400" b="1" dirty="0">
              <a:solidFill>
                <a:prstClr val="white"/>
              </a:solidFill>
              <a:latin typeface="Arial"/>
            </a:endParaRPr>
          </a:p>
        </p:txBody>
      </p:sp>
      <p:sp>
        <p:nvSpPr>
          <p:cNvPr id="4" name="Slide Number Placeholder 3"/>
          <p:cNvSpPr>
            <a:spLocks noGrp="1"/>
          </p:cNvSpPr>
          <p:nvPr>
            <p:ph type="sldNum" sz="quarter" idx="4"/>
          </p:nvPr>
        </p:nvSpPr>
        <p:spPr bwMode="invGray">
          <a:xfrm>
            <a:off x="11693533" y="6574703"/>
            <a:ext cx="289931" cy="180000"/>
          </a:xfrm>
          <a:prstGeom prst="rect">
            <a:avLst/>
          </a:prstGeom>
        </p:spPr>
        <p:txBody>
          <a:bodyPr vert="horz" lIns="0" tIns="0" rIns="0" bIns="0" rtlCol="0" anchor="ctr" anchorCtr="0"/>
          <a:lstStyle>
            <a:defPPr>
              <a:defRPr lang="en-US"/>
            </a:defPPr>
            <a:lvl1pPr marL="0" algn="r" defTabSz="914400" rtl="0" eaLnBrk="1" latinLnBrk="0" hangingPunct="1">
              <a:defRPr sz="1000" b="0" kern="1200">
                <a:solidFill>
                  <a:schemeClr val="bg1">
                    <a:lumMod val="50000"/>
                  </a:schemeClr>
                </a:solidFill>
                <a:latin typeface="+mn-lt"/>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fld id="{A74CE0EA-F3B5-4684-BA10-C594598FDB9C}" type="slidenum">
              <a:rPr lang="en-GB" smtClean="0"/>
              <a:pPr/>
              <a:t>1</a:t>
            </a:fld>
            <a:endParaRPr lang="en-GB" dirty="0">
              <a:solidFill>
                <a:prstClr val="white">
                  <a:lumMod val="50000"/>
                </a:prstClr>
              </a:solidFill>
              <a:latin typeface="Arial"/>
            </a:endParaRPr>
          </a:p>
        </p:txBody>
      </p:sp>
      <p:grpSp>
        <p:nvGrpSpPr>
          <p:cNvPr id="3" name="Group 2">
            <a:extLst>
              <a:ext uri="{FF2B5EF4-FFF2-40B4-BE49-F238E27FC236}">
                <a16:creationId xmlns:a16="http://schemas.microsoft.com/office/drawing/2014/main" id="{351DEFA7-DB6A-4322-AC4A-DA230B143340}"/>
              </a:ext>
            </a:extLst>
          </p:cNvPr>
          <p:cNvGrpSpPr/>
          <p:nvPr/>
        </p:nvGrpSpPr>
        <p:grpSpPr>
          <a:xfrm>
            <a:off x="4258463" y="3469220"/>
            <a:ext cx="3544826" cy="3659100"/>
            <a:chOff x="2815203" y="3096887"/>
            <a:chExt cx="3094250" cy="2978271"/>
          </a:xfrm>
        </p:grpSpPr>
        <p:sp>
          <p:nvSpPr>
            <p:cNvPr id="2" name="Chord 1">
              <a:extLst>
                <a:ext uri="{FF2B5EF4-FFF2-40B4-BE49-F238E27FC236}">
                  <a16:creationId xmlns:a16="http://schemas.microsoft.com/office/drawing/2014/main" id="{C5CD5834-FD51-4C60-99E4-5B6F7EA964B0}"/>
                </a:ext>
              </a:extLst>
            </p:cNvPr>
            <p:cNvSpPr/>
            <p:nvPr/>
          </p:nvSpPr>
          <p:spPr>
            <a:xfrm rot="6738103">
              <a:off x="2873192" y="3038898"/>
              <a:ext cx="2978271" cy="3094250"/>
            </a:xfrm>
            <a:prstGeom prst="chord">
              <a:avLst>
                <a:gd name="adj1" fmla="val 2743628"/>
                <a:gd name="adj2" fmla="val 1620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400">
                <a:solidFill>
                  <a:prstClr val="white"/>
                </a:solidFill>
                <a:latin typeface="Arial"/>
              </a:endParaRPr>
            </a:p>
          </p:txBody>
        </p:sp>
        <p:sp>
          <p:nvSpPr>
            <p:cNvPr id="17" name="TextBox 16">
              <a:extLst>
                <a:ext uri="{FF2B5EF4-FFF2-40B4-BE49-F238E27FC236}">
                  <a16:creationId xmlns:a16="http://schemas.microsoft.com/office/drawing/2014/main" id="{209EFEFC-8B1C-4FCF-9E28-E23BADC0EA7C}"/>
                </a:ext>
              </a:extLst>
            </p:cNvPr>
            <p:cNvSpPr txBox="1">
              <a:spLocks/>
            </p:cNvSpPr>
            <p:nvPr/>
          </p:nvSpPr>
          <p:spPr>
            <a:xfrm>
              <a:off x="3424630" y="3675110"/>
              <a:ext cx="1875394" cy="40183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685800">
                <a:spcBef>
                  <a:spcPts val="225"/>
                </a:spcBef>
                <a:spcAft>
                  <a:spcPts val="225"/>
                </a:spcAft>
                <a:buClr>
                  <a:srgbClr val="000000"/>
                </a:buClr>
                <a:defRPr/>
              </a:pPr>
              <a:r>
                <a:rPr lang="en-US" sz="2400" b="1" dirty="0">
                  <a:solidFill>
                    <a:srgbClr val="000000"/>
                  </a:solidFill>
                  <a:latin typeface="Arial"/>
                </a:rPr>
                <a:t>Countries</a:t>
              </a:r>
            </a:p>
          </p:txBody>
        </p:sp>
        <p:sp>
          <p:nvSpPr>
            <p:cNvPr id="18" name="TextBox 17">
              <a:extLst>
                <a:ext uri="{FF2B5EF4-FFF2-40B4-BE49-F238E27FC236}">
                  <a16:creationId xmlns:a16="http://schemas.microsoft.com/office/drawing/2014/main" id="{DE945848-64DD-4282-ADCD-DD3BFAB99D5D}"/>
                </a:ext>
              </a:extLst>
            </p:cNvPr>
            <p:cNvSpPr txBox="1">
              <a:spLocks/>
            </p:cNvSpPr>
            <p:nvPr/>
          </p:nvSpPr>
          <p:spPr>
            <a:xfrm>
              <a:off x="2817458" y="4183494"/>
              <a:ext cx="3089739" cy="96000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685800">
                <a:spcBef>
                  <a:spcPts val="225"/>
                </a:spcBef>
                <a:spcAft>
                  <a:spcPts val="225"/>
                </a:spcAft>
                <a:buClr>
                  <a:srgbClr val="000000"/>
                </a:buClr>
                <a:defRPr/>
              </a:pPr>
              <a:r>
                <a:rPr lang="en-US" sz="1800" i="1" dirty="0">
                  <a:solidFill>
                    <a:srgbClr val="000000"/>
                  </a:solidFill>
                  <a:latin typeface="Arial"/>
                </a:rPr>
                <a:t>Responsible for final decision on in-country policy, allocation and vaccination strategy</a:t>
              </a:r>
            </a:p>
          </p:txBody>
        </p:sp>
      </p:grpSp>
      <p:grpSp>
        <p:nvGrpSpPr>
          <p:cNvPr id="6" name="Group 5">
            <a:extLst>
              <a:ext uri="{FF2B5EF4-FFF2-40B4-BE49-F238E27FC236}">
                <a16:creationId xmlns:a16="http://schemas.microsoft.com/office/drawing/2014/main" id="{9EEF82E3-94FE-4D68-A9BF-143508F6D13A}"/>
              </a:ext>
            </a:extLst>
          </p:cNvPr>
          <p:cNvGrpSpPr/>
          <p:nvPr/>
        </p:nvGrpSpPr>
        <p:grpSpPr>
          <a:xfrm>
            <a:off x="1700920" y="3662660"/>
            <a:ext cx="2591772" cy="1968768"/>
            <a:chOff x="416053" y="1319079"/>
            <a:chExt cx="2496049" cy="1968768"/>
          </a:xfrm>
        </p:grpSpPr>
        <p:sp>
          <p:nvSpPr>
            <p:cNvPr id="5" name="Callout: Right Arrow 4">
              <a:extLst>
                <a:ext uri="{FF2B5EF4-FFF2-40B4-BE49-F238E27FC236}">
                  <a16:creationId xmlns:a16="http://schemas.microsoft.com/office/drawing/2014/main" id="{3F568D06-EB11-4420-9E87-777CE87299F5}"/>
                </a:ext>
              </a:extLst>
            </p:cNvPr>
            <p:cNvSpPr/>
            <p:nvPr/>
          </p:nvSpPr>
          <p:spPr>
            <a:xfrm>
              <a:off x="416053" y="1319079"/>
              <a:ext cx="2496049" cy="1968768"/>
            </a:xfrm>
            <a:prstGeom prst="rightArrowCallout">
              <a:avLst>
                <a:gd name="adj1" fmla="val 31508"/>
                <a:gd name="adj2" fmla="val 25000"/>
                <a:gd name="adj3" fmla="val 9913"/>
                <a:gd name="adj4" fmla="val 827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400">
                <a:solidFill>
                  <a:prstClr val="white"/>
                </a:solidFill>
                <a:latin typeface="Arial"/>
              </a:endParaRPr>
            </a:p>
          </p:txBody>
        </p:sp>
        <p:sp>
          <p:nvSpPr>
            <p:cNvPr id="19" name="TextBox 18">
              <a:extLst>
                <a:ext uri="{FF2B5EF4-FFF2-40B4-BE49-F238E27FC236}">
                  <a16:creationId xmlns:a16="http://schemas.microsoft.com/office/drawing/2014/main" id="{A53400EA-38B9-4B96-B450-82677AE1A6E8}"/>
                </a:ext>
              </a:extLst>
            </p:cNvPr>
            <p:cNvSpPr txBox="1">
              <a:spLocks/>
            </p:cNvSpPr>
            <p:nvPr/>
          </p:nvSpPr>
          <p:spPr>
            <a:xfrm>
              <a:off x="418575" y="1344569"/>
              <a:ext cx="2035485" cy="579612"/>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685800">
                <a:spcBef>
                  <a:spcPts val="225"/>
                </a:spcBef>
                <a:spcAft>
                  <a:spcPts val="225"/>
                </a:spcAft>
                <a:buClr>
                  <a:srgbClr val="000000"/>
                </a:buClr>
                <a:defRPr/>
              </a:pPr>
              <a:r>
                <a:rPr lang="en-US" sz="1800" b="1" dirty="0">
                  <a:solidFill>
                    <a:srgbClr val="000000"/>
                  </a:solidFill>
                  <a:latin typeface="Arial"/>
                </a:rPr>
                <a:t>Allocation Framework</a:t>
              </a:r>
            </a:p>
          </p:txBody>
        </p:sp>
        <p:sp>
          <p:nvSpPr>
            <p:cNvPr id="20" name="TextBox 19">
              <a:extLst>
                <a:ext uri="{FF2B5EF4-FFF2-40B4-BE49-F238E27FC236}">
                  <a16:creationId xmlns:a16="http://schemas.microsoft.com/office/drawing/2014/main" id="{7719E6EF-4045-4F24-984A-4817E44620F8}"/>
                </a:ext>
              </a:extLst>
            </p:cNvPr>
            <p:cNvSpPr txBox="1">
              <a:spLocks/>
            </p:cNvSpPr>
            <p:nvPr/>
          </p:nvSpPr>
          <p:spPr>
            <a:xfrm>
              <a:off x="418575" y="2049813"/>
              <a:ext cx="2066073" cy="118497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685800">
                <a:spcBef>
                  <a:spcPts val="225"/>
                </a:spcBef>
                <a:spcAft>
                  <a:spcPts val="225"/>
                </a:spcAft>
                <a:buClr>
                  <a:srgbClr val="000000"/>
                </a:buClr>
                <a:defRPr/>
              </a:pPr>
              <a:r>
                <a:rPr lang="en-US" sz="1500" i="1" dirty="0">
                  <a:solidFill>
                    <a:srgbClr val="000000"/>
                  </a:solidFill>
                  <a:latin typeface="Arial"/>
                </a:rPr>
                <a:t>Sets frame for overarching public health goals and priorities </a:t>
              </a:r>
            </a:p>
            <a:p>
              <a:pPr algn="ctr" defTabSz="685800">
                <a:spcBef>
                  <a:spcPts val="225"/>
                </a:spcBef>
                <a:spcAft>
                  <a:spcPts val="225"/>
                </a:spcAft>
                <a:buClr>
                  <a:srgbClr val="000000"/>
                </a:buClr>
                <a:defRPr/>
              </a:pPr>
              <a:r>
                <a:rPr lang="en-US" sz="1500" i="1" dirty="0">
                  <a:solidFill>
                    <a:srgbClr val="000000"/>
                  </a:solidFill>
                  <a:latin typeface="Arial"/>
                </a:rPr>
                <a:t>(candidate independent)</a:t>
              </a:r>
            </a:p>
          </p:txBody>
        </p:sp>
      </p:grpSp>
      <p:grpSp>
        <p:nvGrpSpPr>
          <p:cNvPr id="30" name="Group 29">
            <a:extLst>
              <a:ext uri="{FF2B5EF4-FFF2-40B4-BE49-F238E27FC236}">
                <a16:creationId xmlns:a16="http://schemas.microsoft.com/office/drawing/2014/main" id="{8F8B9D0D-C37D-46B5-8AFA-0B98AF72FDCF}"/>
              </a:ext>
            </a:extLst>
          </p:cNvPr>
          <p:cNvGrpSpPr/>
          <p:nvPr/>
        </p:nvGrpSpPr>
        <p:grpSpPr>
          <a:xfrm>
            <a:off x="4764595" y="1632208"/>
            <a:ext cx="2591771" cy="1821410"/>
            <a:chOff x="3159057" y="1021940"/>
            <a:chExt cx="2591771" cy="1821410"/>
          </a:xfrm>
        </p:grpSpPr>
        <p:sp>
          <p:nvSpPr>
            <p:cNvPr id="21" name="TextBox 20">
              <a:extLst>
                <a:ext uri="{FF2B5EF4-FFF2-40B4-BE49-F238E27FC236}">
                  <a16:creationId xmlns:a16="http://schemas.microsoft.com/office/drawing/2014/main" id="{BC09F295-BC4F-40B1-B091-0C815D962D8C}"/>
                </a:ext>
              </a:extLst>
            </p:cNvPr>
            <p:cNvSpPr txBox="1">
              <a:spLocks/>
            </p:cNvSpPr>
            <p:nvPr/>
          </p:nvSpPr>
          <p:spPr>
            <a:xfrm>
              <a:off x="3437201" y="1021940"/>
              <a:ext cx="2035485" cy="289324"/>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685800">
                <a:spcBef>
                  <a:spcPts val="225"/>
                </a:spcBef>
                <a:spcAft>
                  <a:spcPts val="225"/>
                </a:spcAft>
                <a:buClr>
                  <a:srgbClr val="000000"/>
                </a:buClr>
                <a:defRPr/>
              </a:pPr>
              <a:r>
                <a:rPr lang="en-US" sz="1800" b="1" dirty="0">
                  <a:solidFill>
                    <a:srgbClr val="000000"/>
                  </a:solidFill>
                  <a:latin typeface="Arial"/>
                </a:rPr>
                <a:t>SAGE</a:t>
              </a:r>
            </a:p>
          </p:txBody>
        </p:sp>
        <p:sp>
          <p:nvSpPr>
            <p:cNvPr id="22" name="TextBox 21">
              <a:extLst>
                <a:ext uri="{FF2B5EF4-FFF2-40B4-BE49-F238E27FC236}">
                  <a16:creationId xmlns:a16="http://schemas.microsoft.com/office/drawing/2014/main" id="{7ED6124B-5BB9-441C-B83C-AD282BD7D861}"/>
                </a:ext>
              </a:extLst>
            </p:cNvPr>
            <p:cNvSpPr txBox="1">
              <a:spLocks/>
            </p:cNvSpPr>
            <p:nvPr/>
          </p:nvSpPr>
          <p:spPr>
            <a:xfrm>
              <a:off x="3238002" y="1364539"/>
              <a:ext cx="2433882" cy="1118288"/>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685800">
                <a:spcBef>
                  <a:spcPts val="225"/>
                </a:spcBef>
                <a:spcAft>
                  <a:spcPts val="225"/>
                </a:spcAft>
                <a:buClr>
                  <a:srgbClr val="000000"/>
                </a:buClr>
                <a:defRPr/>
              </a:pPr>
              <a:r>
                <a:rPr lang="en-US" sz="1500" i="1" dirty="0">
                  <a:solidFill>
                    <a:srgbClr val="000000"/>
                  </a:solidFill>
                  <a:latin typeface="Arial"/>
                </a:rPr>
                <a:t>Provides guidance and policy advice on specific candidates, e.g. on vaccination strategies</a:t>
              </a:r>
            </a:p>
          </p:txBody>
        </p:sp>
        <p:sp>
          <p:nvSpPr>
            <p:cNvPr id="26" name="Callout: Right Arrow 25">
              <a:extLst>
                <a:ext uri="{FF2B5EF4-FFF2-40B4-BE49-F238E27FC236}">
                  <a16:creationId xmlns:a16="http://schemas.microsoft.com/office/drawing/2014/main" id="{2F50015D-7B2C-4D45-8219-9B2C9301DAAF}"/>
                </a:ext>
              </a:extLst>
            </p:cNvPr>
            <p:cNvSpPr/>
            <p:nvPr/>
          </p:nvSpPr>
          <p:spPr>
            <a:xfrm rot="5400000">
              <a:off x="3544239" y="636760"/>
              <a:ext cx="1821408" cy="2591771"/>
            </a:xfrm>
            <a:prstGeom prst="rightArrowCallout">
              <a:avLst>
                <a:gd name="adj1" fmla="val 31508"/>
                <a:gd name="adj2" fmla="val 31715"/>
                <a:gd name="adj3" fmla="val 9913"/>
                <a:gd name="adj4" fmla="val 805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400">
                <a:solidFill>
                  <a:prstClr val="white"/>
                </a:solidFill>
                <a:latin typeface="Arial"/>
              </a:endParaRPr>
            </a:p>
          </p:txBody>
        </p:sp>
      </p:grpSp>
      <p:grpSp>
        <p:nvGrpSpPr>
          <p:cNvPr id="29" name="Group 28">
            <a:extLst>
              <a:ext uri="{FF2B5EF4-FFF2-40B4-BE49-F238E27FC236}">
                <a16:creationId xmlns:a16="http://schemas.microsoft.com/office/drawing/2014/main" id="{B80CE351-C802-4D7C-875F-D137F83D7ECA}"/>
              </a:ext>
            </a:extLst>
          </p:cNvPr>
          <p:cNvGrpSpPr/>
          <p:nvPr/>
        </p:nvGrpSpPr>
        <p:grpSpPr>
          <a:xfrm>
            <a:off x="7789060" y="3656774"/>
            <a:ext cx="2722538" cy="1968768"/>
            <a:chOff x="5972998" y="2760056"/>
            <a:chExt cx="2722538" cy="1968768"/>
          </a:xfrm>
        </p:grpSpPr>
        <p:sp>
          <p:nvSpPr>
            <p:cNvPr id="23" name="TextBox 22">
              <a:extLst>
                <a:ext uri="{FF2B5EF4-FFF2-40B4-BE49-F238E27FC236}">
                  <a16:creationId xmlns:a16="http://schemas.microsoft.com/office/drawing/2014/main" id="{F74790E3-8A93-4339-A300-134647C5CC5D}"/>
                </a:ext>
              </a:extLst>
            </p:cNvPr>
            <p:cNvSpPr txBox="1">
              <a:spLocks/>
            </p:cNvSpPr>
            <p:nvPr/>
          </p:nvSpPr>
          <p:spPr>
            <a:xfrm>
              <a:off x="6478070" y="2896670"/>
              <a:ext cx="2194394" cy="573152"/>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685800">
                <a:spcBef>
                  <a:spcPts val="225"/>
                </a:spcBef>
                <a:spcAft>
                  <a:spcPts val="225"/>
                </a:spcAft>
                <a:buClr>
                  <a:srgbClr val="000000"/>
                </a:buClr>
                <a:defRPr/>
              </a:pPr>
              <a:r>
                <a:rPr lang="en-US" sz="1800" b="1" dirty="0">
                  <a:solidFill>
                    <a:srgbClr val="000000"/>
                  </a:solidFill>
                  <a:latin typeface="Arial"/>
                </a:rPr>
                <a:t>Regulatory, </a:t>
              </a:r>
            </a:p>
            <a:p>
              <a:pPr algn="ctr" defTabSz="685800">
                <a:spcBef>
                  <a:spcPts val="225"/>
                </a:spcBef>
                <a:spcAft>
                  <a:spcPts val="225"/>
                </a:spcAft>
                <a:buClr>
                  <a:srgbClr val="000000"/>
                </a:buClr>
                <a:defRPr/>
              </a:pPr>
              <a:r>
                <a:rPr lang="en-US" sz="1800" b="1" dirty="0">
                  <a:solidFill>
                    <a:srgbClr val="000000"/>
                  </a:solidFill>
                  <a:latin typeface="Arial"/>
                </a:rPr>
                <a:t>Safety &amp; Monitoring</a:t>
              </a:r>
            </a:p>
          </p:txBody>
        </p:sp>
        <p:sp>
          <p:nvSpPr>
            <p:cNvPr id="24" name="TextBox 23">
              <a:extLst>
                <a:ext uri="{FF2B5EF4-FFF2-40B4-BE49-F238E27FC236}">
                  <a16:creationId xmlns:a16="http://schemas.microsoft.com/office/drawing/2014/main" id="{44F19225-49C5-4E27-B176-92474EC83809}"/>
                </a:ext>
              </a:extLst>
            </p:cNvPr>
            <p:cNvSpPr txBox="1">
              <a:spLocks/>
            </p:cNvSpPr>
            <p:nvPr/>
          </p:nvSpPr>
          <p:spPr>
            <a:xfrm>
              <a:off x="6557525" y="3611585"/>
              <a:ext cx="2035485" cy="853848"/>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685800">
                <a:spcBef>
                  <a:spcPts val="225"/>
                </a:spcBef>
                <a:spcAft>
                  <a:spcPts val="225"/>
                </a:spcAft>
                <a:buClr>
                  <a:srgbClr val="000000"/>
                </a:buClr>
                <a:defRPr/>
              </a:pPr>
              <a:r>
                <a:rPr lang="en-US" sz="1500" i="1" dirty="0">
                  <a:solidFill>
                    <a:srgbClr val="000000"/>
                  </a:solidFill>
                  <a:latin typeface="Arial"/>
                </a:rPr>
                <a:t>Provides guidance on regulatory issues, safety and monitoring</a:t>
              </a:r>
            </a:p>
          </p:txBody>
        </p:sp>
        <p:sp>
          <p:nvSpPr>
            <p:cNvPr id="28" name="Callout: Right Arrow 27">
              <a:extLst>
                <a:ext uri="{FF2B5EF4-FFF2-40B4-BE49-F238E27FC236}">
                  <a16:creationId xmlns:a16="http://schemas.microsoft.com/office/drawing/2014/main" id="{568E5A0A-AC76-4A23-B5E8-6C7721B22B6D}"/>
                </a:ext>
              </a:extLst>
            </p:cNvPr>
            <p:cNvSpPr/>
            <p:nvPr/>
          </p:nvSpPr>
          <p:spPr>
            <a:xfrm flipH="1">
              <a:off x="5972998" y="2760056"/>
              <a:ext cx="2722538" cy="1968768"/>
            </a:xfrm>
            <a:prstGeom prst="rightArrowCallout">
              <a:avLst>
                <a:gd name="adj1" fmla="val 31508"/>
                <a:gd name="adj2" fmla="val 25000"/>
                <a:gd name="adj3" fmla="val 9913"/>
                <a:gd name="adj4" fmla="val 827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400">
                <a:solidFill>
                  <a:prstClr val="white"/>
                </a:solidFill>
                <a:latin typeface="Arial"/>
              </a:endParaRPr>
            </a:p>
          </p:txBody>
        </p:sp>
      </p:grpSp>
    </p:spTree>
    <p:extLst>
      <p:ext uri="{BB962C8B-B14F-4D97-AF65-F5344CB8AC3E}">
        <p14:creationId xmlns:p14="http://schemas.microsoft.com/office/powerpoint/2010/main" val="2497911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86503F-25E0-416F-BFC0-7A905DA7DF80}"/>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a:extLst>
              <a:ext uri="{FF2B5EF4-FFF2-40B4-BE49-F238E27FC236}">
                <a16:creationId xmlns:a16="http://schemas.microsoft.com/office/drawing/2014/main" id="{4A4BB6D1-7439-4A5A-A42E-031FD1016E20}"/>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Title 1">
            <a:extLst>
              <a:ext uri="{FF2B5EF4-FFF2-40B4-BE49-F238E27FC236}">
                <a16:creationId xmlns:a16="http://schemas.microsoft.com/office/drawing/2014/main" id="{92C3D248-C83F-4E06-99F0-CED8F93DFDE8}"/>
              </a:ext>
            </a:extLst>
          </p:cNvPr>
          <p:cNvSpPr txBox="1">
            <a:spLocks/>
          </p:cNvSpPr>
          <p:nvPr/>
        </p:nvSpPr>
        <p:spPr>
          <a:xfrm>
            <a:off x="838200" y="6450"/>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rPr>
              <a:t>How Supply Staging of Priority Groups Relates to Population Size</a:t>
            </a:r>
          </a:p>
        </p:txBody>
      </p:sp>
      <p:cxnSp>
        <p:nvCxnSpPr>
          <p:cNvPr id="15" name="Straight Connector 14">
            <a:extLst>
              <a:ext uri="{FF2B5EF4-FFF2-40B4-BE49-F238E27FC236}">
                <a16:creationId xmlns:a16="http://schemas.microsoft.com/office/drawing/2014/main" id="{BFD04FF8-9B37-4545-B297-BE731DA9B7CC}"/>
              </a:ext>
            </a:extLst>
          </p:cNvPr>
          <p:cNvCxnSpPr>
            <a:cxnSpLocks/>
          </p:cNvCxnSpPr>
          <p:nvPr/>
        </p:nvCxnSpPr>
        <p:spPr>
          <a:xfrm>
            <a:off x="3414850" y="4745620"/>
            <a:ext cx="0" cy="1288574"/>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C601C0-21C7-4CFA-9B97-C2435CF2702C}"/>
              </a:ext>
            </a:extLst>
          </p:cNvPr>
          <p:cNvCxnSpPr>
            <a:cxnSpLocks/>
          </p:cNvCxnSpPr>
          <p:nvPr/>
        </p:nvCxnSpPr>
        <p:spPr>
          <a:xfrm>
            <a:off x="5072852" y="4032045"/>
            <a:ext cx="0" cy="1956620"/>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3CC206-EC02-4293-A26A-F0DC1974328C}"/>
              </a:ext>
            </a:extLst>
          </p:cNvPr>
          <p:cNvCxnSpPr>
            <a:cxnSpLocks/>
          </p:cNvCxnSpPr>
          <p:nvPr/>
        </p:nvCxnSpPr>
        <p:spPr>
          <a:xfrm>
            <a:off x="2329514" y="5186849"/>
            <a:ext cx="0" cy="899651"/>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E49AC5-09E9-4E03-B46E-FDE8ECB36B7D}"/>
              </a:ext>
            </a:extLst>
          </p:cNvPr>
          <p:cNvSpPr txBox="1"/>
          <p:nvPr/>
        </p:nvSpPr>
        <p:spPr>
          <a:xfrm>
            <a:off x="1965677" y="5668494"/>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Ia</a:t>
            </a:r>
          </a:p>
        </p:txBody>
      </p:sp>
      <p:sp>
        <p:nvSpPr>
          <p:cNvPr id="29" name="TextBox 28">
            <a:extLst>
              <a:ext uri="{FF2B5EF4-FFF2-40B4-BE49-F238E27FC236}">
                <a16:creationId xmlns:a16="http://schemas.microsoft.com/office/drawing/2014/main" id="{0CAFB924-527E-4BFD-923B-4DE5323413ED}"/>
              </a:ext>
            </a:extLst>
          </p:cNvPr>
          <p:cNvSpPr txBox="1"/>
          <p:nvPr/>
        </p:nvSpPr>
        <p:spPr>
          <a:xfrm>
            <a:off x="3045233" y="5668494"/>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Ib</a:t>
            </a:r>
          </a:p>
        </p:txBody>
      </p:sp>
      <p:sp>
        <p:nvSpPr>
          <p:cNvPr id="31" name="TextBox 30">
            <a:extLst>
              <a:ext uri="{FF2B5EF4-FFF2-40B4-BE49-F238E27FC236}">
                <a16:creationId xmlns:a16="http://schemas.microsoft.com/office/drawing/2014/main" id="{09450036-134B-4ADB-A5B4-49AC49D3872F}"/>
              </a:ext>
            </a:extLst>
          </p:cNvPr>
          <p:cNvSpPr txBox="1"/>
          <p:nvPr/>
        </p:nvSpPr>
        <p:spPr>
          <a:xfrm>
            <a:off x="4728635" y="5668494"/>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II</a:t>
            </a:r>
          </a:p>
        </p:txBody>
      </p:sp>
      <p:sp>
        <p:nvSpPr>
          <p:cNvPr id="33" name="TextBox 32">
            <a:extLst>
              <a:ext uri="{FF2B5EF4-FFF2-40B4-BE49-F238E27FC236}">
                <a16:creationId xmlns:a16="http://schemas.microsoft.com/office/drawing/2014/main" id="{A84246ED-0925-444F-91F4-4AE4325650D1}"/>
              </a:ext>
            </a:extLst>
          </p:cNvPr>
          <p:cNvSpPr txBox="1"/>
          <p:nvPr/>
        </p:nvSpPr>
        <p:spPr>
          <a:xfrm>
            <a:off x="6575790" y="5664862"/>
            <a:ext cx="478382"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III</a:t>
            </a:r>
          </a:p>
        </p:txBody>
      </p:sp>
      <p:cxnSp>
        <p:nvCxnSpPr>
          <p:cNvPr id="17" name="Straight Connector 16">
            <a:extLst>
              <a:ext uri="{FF2B5EF4-FFF2-40B4-BE49-F238E27FC236}">
                <a16:creationId xmlns:a16="http://schemas.microsoft.com/office/drawing/2014/main" id="{9CD62563-A671-42DE-82E7-38B0818480F8}"/>
              </a:ext>
            </a:extLst>
          </p:cNvPr>
          <p:cNvCxnSpPr>
            <a:cxnSpLocks/>
          </p:cNvCxnSpPr>
          <p:nvPr/>
        </p:nvCxnSpPr>
        <p:spPr>
          <a:xfrm>
            <a:off x="7001407" y="3256280"/>
            <a:ext cx="0" cy="2866913"/>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0" name="Right Triangle 19">
            <a:extLst>
              <a:ext uri="{FF2B5EF4-FFF2-40B4-BE49-F238E27FC236}">
                <a16:creationId xmlns:a16="http://schemas.microsoft.com/office/drawing/2014/main" id="{D9C6C382-C55E-41EB-9C5A-88195552FD1F}"/>
              </a:ext>
            </a:extLst>
          </p:cNvPr>
          <p:cNvSpPr/>
          <p:nvPr/>
        </p:nvSpPr>
        <p:spPr>
          <a:xfrm flipH="1">
            <a:off x="7121846" y="1666822"/>
            <a:ext cx="4379264" cy="179261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B31A917-508B-4FA5-9BE8-2B53CE775433}"/>
              </a:ext>
            </a:extLst>
          </p:cNvPr>
          <p:cNvSpPr txBox="1"/>
          <p:nvPr/>
        </p:nvSpPr>
        <p:spPr>
          <a:xfrm>
            <a:off x="690885" y="1897207"/>
            <a:ext cx="6620332" cy="523220"/>
          </a:xfrm>
          <a:prstGeom prst="rect">
            <a:avLst/>
          </a:prstGeom>
          <a:noFill/>
        </p:spPr>
        <p:txBody>
          <a:bodyPr wrap="square" rtlCol="0">
            <a:spAutoFit/>
          </a:bodyPr>
          <a:lstStyle/>
          <a:p>
            <a:r>
              <a:rPr lang="en-US" sz="2800" b="1" dirty="0">
                <a:solidFill>
                  <a:schemeClr val="bg2">
                    <a:lumMod val="90000"/>
                  </a:schemeClr>
                </a:solidFill>
              </a:rPr>
              <a:t>Groups are staged sequentially. </a:t>
            </a:r>
          </a:p>
        </p:txBody>
      </p:sp>
      <p:sp>
        <p:nvSpPr>
          <p:cNvPr id="10" name="TextBox 9">
            <a:extLst>
              <a:ext uri="{FF2B5EF4-FFF2-40B4-BE49-F238E27FC236}">
                <a16:creationId xmlns:a16="http://schemas.microsoft.com/office/drawing/2014/main" id="{B6551EEF-CC1B-40EE-8C8A-79ABF0EDE284}"/>
              </a:ext>
            </a:extLst>
          </p:cNvPr>
          <p:cNvSpPr txBox="1"/>
          <p:nvPr/>
        </p:nvSpPr>
        <p:spPr>
          <a:xfrm>
            <a:off x="690885" y="2588282"/>
            <a:ext cx="6620332" cy="954107"/>
          </a:xfrm>
          <a:prstGeom prst="rect">
            <a:avLst/>
          </a:prstGeom>
          <a:noFill/>
        </p:spPr>
        <p:txBody>
          <a:bodyPr wrap="square" rtlCol="0">
            <a:spAutoFit/>
          </a:bodyPr>
          <a:lstStyle/>
          <a:p>
            <a:r>
              <a:rPr lang="en-US" sz="2800" b="1" dirty="0">
                <a:solidFill>
                  <a:schemeClr val="bg2">
                    <a:lumMod val="90000"/>
                  </a:schemeClr>
                </a:solidFill>
              </a:rPr>
              <a:t>Groups </a:t>
            </a:r>
            <a:r>
              <a:rPr lang="en-US" sz="2800" b="1" i="1" dirty="0">
                <a:solidFill>
                  <a:schemeClr val="bg2">
                    <a:lumMod val="90000"/>
                  </a:schemeClr>
                </a:solidFill>
              </a:rPr>
              <a:t>within</a:t>
            </a:r>
            <a:r>
              <a:rPr lang="en-US" sz="2800" b="1" dirty="0">
                <a:solidFill>
                  <a:schemeClr val="bg2">
                    <a:lumMod val="90000"/>
                  </a:schemeClr>
                </a:solidFill>
              </a:rPr>
              <a:t> stages are not rank ordered.</a:t>
            </a:r>
          </a:p>
          <a:p>
            <a:r>
              <a:rPr lang="en-US" sz="2800" b="1" dirty="0">
                <a:solidFill>
                  <a:schemeClr val="bg2">
                    <a:lumMod val="90000"/>
                  </a:schemeClr>
                </a:solidFill>
              </a:rPr>
              <a:t>(with the exception of Stages Ia and </a:t>
            </a:r>
            <a:r>
              <a:rPr lang="en-US" sz="2800" b="1" dirty="0" err="1">
                <a:solidFill>
                  <a:schemeClr val="bg2">
                    <a:lumMod val="90000"/>
                  </a:schemeClr>
                </a:solidFill>
              </a:rPr>
              <a:t>Ib</a:t>
            </a:r>
            <a:r>
              <a:rPr lang="en-US" sz="2800" b="1" dirty="0">
                <a:solidFill>
                  <a:schemeClr val="bg2">
                    <a:lumMod val="90000"/>
                  </a:schemeClr>
                </a:solidFill>
              </a:rPr>
              <a:t>)</a:t>
            </a:r>
          </a:p>
        </p:txBody>
      </p:sp>
      <p:sp>
        <p:nvSpPr>
          <p:cNvPr id="14" name="TextBox 13">
            <a:extLst>
              <a:ext uri="{FF2B5EF4-FFF2-40B4-BE49-F238E27FC236}">
                <a16:creationId xmlns:a16="http://schemas.microsoft.com/office/drawing/2014/main" id="{5272E43C-8579-431A-9118-9AB5B6DC317B}"/>
              </a:ext>
            </a:extLst>
          </p:cNvPr>
          <p:cNvSpPr txBox="1"/>
          <p:nvPr/>
        </p:nvSpPr>
        <p:spPr>
          <a:xfrm>
            <a:off x="690885" y="3542389"/>
            <a:ext cx="6620332" cy="1384995"/>
          </a:xfrm>
          <a:prstGeom prst="rect">
            <a:avLst/>
          </a:prstGeom>
          <a:noFill/>
        </p:spPr>
        <p:txBody>
          <a:bodyPr wrap="square" rtlCol="0">
            <a:spAutoFit/>
          </a:bodyPr>
          <a:lstStyle/>
          <a:p>
            <a:r>
              <a:rPr lang="en-US" sz="2800" b="1" dirty="0"/>
              <a:t>In some countries, the amount of vaccine for a vaccine supply stage may be </a:t>
            </a:r>
            <a:r>
              <a:rPr lang="en-US" sz="2800" b="1" dirty="0">
                <a:solidFill>
                  <a:srgbClr val="FF0000"/>
                </a:solidFill>
              </a:rPr>
              <a:t>insufficient</a:t>
            </a:r>
            <a:r>
              <a:rPr lang="en-US" sz="2800" b="1" dirty="0"/>
              <a:t>. </a:t>
            </a:r>
          </a:p>
        </p:txBody>
      </p:sp>
      <p:sp>
        <p:nvSpPr>
          <p:cNvPr id="18" name="TextBox 17">
            <a:extLst>
              <a:ext uri="{FF2B5EF4-FFF2-40B4-BE49-F238E27FC236}">
                <a16:creationId xmlns:a16="http://schemas.microsoft.com/office/drawing/2014/main" id="{7C141361-67CC-475E-A447-5B20E210CF05}"/>
              </a:ext>
            </a:extLst>
          </p:cNvPr>
          <p:cNvSpPr txBox="1"/>
          <p:nvPr/>
        </p:nvSpPr>
        <p:spPr>
          <a:xfrm>
            <a:off x="690885" y="4923327"/>
            <a:ext cx="6620332" cy="954107"/>
          </a:xfrm>
          <a:prstGeom prst="rect">
            <a:avLst/>
          </a:prstGeom>
          <a:noFill/>
        </p:spPr>
        <p:txBody>
          <a:bodyPr wrap="square" rtlCol="0">
            <a:spAutoFit/>
          </a:bodyPr>
          <a:lstStyle/>
          <a:p>
            <a:r>
              <a:rPr lang="en-US" sz="2800" b="1" dirty="0"/>
              <a:t>These instances will require </a:t>
            </a:r>
            <a:r>
              <a:rPr lang="en-US" sz="2800" b="1" dirty="0">
                <a:solidFill>
                  <a:srgbClr val="FF0000"/>
                </a:solidFill>
              </a:rPr>
              <a:t>within-stage prioritization </a:t>
            </a:r>
            <a:r>
              <a:rPr lang="en-US" sz="2800" b="1" dirty="0"/>
              <a:t>by countries.</a:t>
            </a:r>
          </a:p>
        </p:txBody>
      </p:sp>
      <p:pic>
        <p:nvPicPr>
          <p:cNvPr id="3" name="Picture 2" descr="Icon&#10;&#10;Description automatically generated">
            <a:extLst>
              <a:ext uri="{FF2B5EF4-FFF2-40B4-BE49-F238E27FC236}">
                <a16:creationId xmlns:a16="http://schemas.microsoft.com/office/drawing/2014/main" id="{23EBABDE-ECA4-4283-8821-32F7B694B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045" y="1813049"/>
            <a:ext cx="3962400" cy="3962400"/>
          </a:xfrm>
          <a:prstGeom prst="rect">
            <a:avLst/>
          </a:prstGeom>
        </p:spPr>
      </p:pic>
      <p:sp>
        <p:nvSpPr>
          <p:cNvPr id="2" name="TextBox 1">
            <a:extLst>
              <a:ext uri="{FF2B5EF4-FFF2-40B4-BE49-F238E27FC236}">
                <a16:creationId xmlns:a16="http://schemas.microsoft.com/office/drawing/2014/main" id="{CB2ECA4C-95CF-42D0-BFF5-74624CDC5548}"/>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19</a:t>
            </a:r>
          </a:p>
        </p:txBody>
      </p:sp>
    </p:spTree>
    <p:extLst>
      <p:ext uri="{BB962C8B-B14F-4D97-AF65-F5344CB8AC3E}">
        <p14:creationId xmlns:p14="http://schemas.microsoft.com/office/powerpoint/2010/main" val="151452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D44645D-513D-4263-A958-55C3EFAAD39F}"/>
              </a:ext>
            </a:extLst>
          </p:cNvPr>
          <p:cNvGraphicFramePr>
            <a:graphicFrameLocks noGrp="1"/>
          </p:cNvGraphicFramePr>
          <p:nvPr>
            <p:ph idx="1"/>
            <p:extLst>
              <p:ext uri="{D42A27DB-BD31-4B8C-83A1-F6EECF244321}">
                <p14:modId xmlns:p14="http://schemas.microsoft.com/office/powerpoint/2010/main" val="2159447563"/>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117600">
                  <a:extLst>
                    <a:ext uri="{9D8B030D-6E8A-4147-A177-3AD203B41FA5}">
                      <a16:colId xmlns:a16="http://schemas.microsoft.com/office/drawing/2014/main" val="3066276042"/>
                    </a:ext>
                  </a:extLst>
                </a:gridCol>
                <a:gridCol w="11074400">
                  <a:extLst>
                    <a:ext uri="{9D8B030D-6E8A-4147-A177-3AD203B41FA5}">
                      <a16:colId xmlns:a16="http://schemas.microsoft.com/office/drawing/2014/main" val="1953764732"/>
                    </a:ext>
                  </a:extLst>
                </a:gridCol>
              </a:tblGrid>
              <a:tr h="841190">
                <a:tc gridSpan="2">
                  <a:txBody>
                    <a:bodyPr/>
                    <a:lstStyle/>
                    <a:p>
                      <a:pPr marL="0" marR="0" algn="ctr">
                        <a:spcBef>
                          <a:spcPts val="0"/>
                        </a:spcBef>
                        <a:spcAft>
                          <a:spcPts val="600"/>
                        </a:spcAft>
                      </a:pPr>
                      <a:r>
                        <a:rPr lang="en-SG" sz="1600" dirty="0">
                          <a:effectLst/>
                        </a:rPr>
                        <a:t>Epidemiologic Setting Scenario: </a:t>
                      </a:r>
                      <a:r>
                        <a:rPr lang="en-SG" sz="1600" u="sng" dirty="0">
                          <a:effectLst/>
                        </a:rPr>
                        <a:t>Community Transmission </a:t>
                      </a:r>
                      <a:r>
                        <a:rPr lang="en-SG" sz="1600" dirty="0">
                          <a:effectLst/>
                        </a:rPr>
                        <a:t> </a:t>
                      </a:r>
                      <a:endParaRPr lang="en-US" sz="1600" dirty="0">
                        <a:effectLst/>
                      </a:endParaRPr>
                    </a:p>
                    <a:p>
                      <a:pPr marL="0" marR="0">
                        <a:spcBef>
                          <a:spcPts val="0"/>
                        </a:spcBef>
                        <a:spcAft>
                          <a:spcPts val="0"/>
                        </a:spcAft>
                      </a:pPr>
                      <a:r>
                        <a:rPr lang="en-SG" sz="1400" dirty="0">
                          <a:effectLst/>
                        </a:rPr>
                        <a:t>Overall public health strategy for epidemiologic setting: Initial focus on direct reduction of morbidity and mortality and maintenance of most critical essential services; also, reciprocity. Expand to reduction in transmission to further reduce disruption of social and economic functions. (A1) (A2) (A3) (B1) (B2) (C1) (D1)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18" marR="45118" marT="0" marB="0" anchor="ctr"/>
                </a:tc>
                <a:tc hMerge="1">
                  <a:txBody>
                    <a:bodyPr/>
                    <a:lstStyle/>
                    <a:p>
                      <a:endParaRPr lang="en-US"/>
                    </a:p>
                  </a:txBody>
                  <a:tcPr/>
                </a:tc>
                <a:extLst>
                  <a:ext uri="{0D108BD9-81ED-4DB2-BD59-A6C34878D82A}">
                    <a16:rowId xmlns:a16="http://schemas.microsoft.com/office/drawing/2014/main" val="4059306772"/>
                  </a:ext>
                </a:extLst>
              </a:tr>
              <a:tr h="369195">
                <a:tc>
                  <a:txBody>
                    <a:bodyPr/>
                    <a:lstStyle/>
                    <a:p>
                      <a:pPr marL="0" marR="0" algn="ctr">
                        <a:spcBef>
                          <a:spcPts val="0"/>
                        </a:spcBef>
                        <a:spcAft>
                          <a:spcPts val="0"/>
                        </a:spcAft>
                      </a:pPr>
                      <a:r>
                        <a:rPr lang="en-SG" sz="1200" dirty="0">
                          <a:effectLst/>
                        </a:rPr>
                        <a:t>Vaccine supply</a:t>
                      </a:r>
                      <a:endParaRPr lang="en-US" sz="1200" dirty="0">
                        <a:effectLst/>
                      </a:endParaRPr>
                    </a:p>
                    <a:p>
                      <a:pPr marL="0" marR="0" algn="ctr">
                        <a:spcBef>
                          <a:spcPts val="0"/>
                        </a:spcBef>
                        <a:spcAft>
                          <a:spcPts val="0"/>
                        </a:spcAft>
                      </a:pPr>
                      <a:r>
                        <a:rPr lang="en-SG" sz="1200" dirty="0">
                          <a:effectLst/>
                        </a:rPr>
                        <a:t>scenario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18" marR="45118" marT="0" marB="0" anchor="ctr"/>
                </a:tc>
                <a:tc>
                  <a:txBody>
                    <a:bodyPr/>
                    <a:lstStyle/>
                    <a:p>
                      <a:pPr marL="0" marR="0" algn="ctr">
                        <a:spcBef>
                          <a:spcPts val="0"/>
                        </a:spcBef>
                        <a:spcAft>
                          <a:spcPts val="0"/>
                        </a:spcAft>
                      </a:pPr>
                      <a:r>
                        <a:rPr lang="en-SG" sz="1800" dirty="0">
                          <a:effectLst/>
                        </a:rPr>
                        <a:t>Priority populations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18" marR="45118" marT="0" marB="0" anchor="ctr"/>
                </a:tc>
                <a:extLst>
                  <a:ext uri="{0D108BD9-81ED-4DB2-BD59-A6C34878D82A}">
                    <a16:rowId xmlns:a16="http://schemas.microsoft.com/office/drawing/2014/main" val="588616711"/>
                  </a:ext>
                </a:extLst>
              </a:tr>
              <a:tr h="1124980">
                <a:tc>
                  <a:txBody>
                    <a:bodyPr/>
                    <a:lstStyle/>
                    <a:p>
                      <a:pPr marL="0" marR="0">
                        <a:spcBef>
                          <a:spcPts val="0"/>
                        </a:spcBef>
                        <a:spcAft>
                          <a:spcPts val="0"/>
                        </a:spcAft>
                      </a:pPr>
                      <a:r>
                        <a:rPr lang="en-SG" sz="1200">
                          <a:effectLst/>
                        </a:rPr>
                        <a:t>Stage I (very limited vaccine availability, ranging from 1-10%)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5118" marR="45118" marT="0" marB="0" anchor="ctr"/>
                </a:tc>
                <a:tc>
                  <a:txBody>
                    <a:bodyPr/>
                    <a:lstStyle/>
                    <a:p>
                      <a:pPr marL="0" marR="0">
                        <a:spcBef>
                          <a:spcPts val="0"/>
                        </a:spcBef>
                        <a:spcAft>
                          <a:spcPts val="0"/>
                        </a:spcAft>
                      </a:pPr>
                      <a:r>
                        <a:rPr lang="en-SG" sz="1400" dirty="0">
                          <a:effectLst/>
                        </a:rPr>
                        <a:t>Stage Ia (Initial Launch)</a:t>
                      </a:r>
                      <a:endParaRPr lang="en-US" sz="1400" dirty="0">
                        <a:effectLst/>
                      </a:endParaRPr>
                    </a:p>
                    <a:p>
                      <a:pPr marL="457200" marR="0">
                        <a:spcBef>
                          <a:spcPts val="0"/>
                        </a:spcBef>
                        <a:spcAft>
                          <a:spcPts val="0"/>
                        </a:spcAft>
                      </a:pPr>
                      <a:r>
                        <a:rPr lang="en-SG" sz="1400" dirty="0">
                          <a:effectLst/>
                        </a:rPr>
                        <a:t>- Health workers at </a:t>
                      </a:r>
                      <a:r>
                        <a:rPr lang="en-SG" sz="1400" u="sng" dirty="0">
                          <a:effectLst/>
                        </a:rPr>
                        <a:t>high to very high risk</a:t>
                      </a:r>
                      <a:r>
                        <a:rPr lang="en-SG" sz="1400" dirty="0">
                          <a:effectLst/>
                        </a:rPr>
                        <a:t> of acquiring and transmitting infection (A1) (A3) (D1) </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Stage </a:t>
                      </a:r>
                      <a:r>
                        <a:rPr lang="en-SG" sz="1400" dirty="0" err="1">
                          <a:effectLst/>
                        </a:rPr>
                        <a:t>Ib</a:t>
                      </a:r>
                      <a:endParaRPr lang="en-US" sz="1400" dirty="0">
                        <a:effectLst/>
                      </a:endParaRPr>
                    </a:p>
                    <a:p>
                      <a:pPr marL="457200" marR="0">
                        <a:spcBef>
                          <a:spcPts val="0"/>
                        </a:spcBef>
                        <a:spcAft>
                          <a:spcPts val="0"/>
                        </a:spcAft>
                      </a:pPr>
                      <a:r>
                        <a:rPr lang="en-SG" sz="1400" dirty="0">
                          <a:effectLst/>
                        </a:rPr>
                        <a:t>- Older adults defined by age-based risk specific to country/region, specific age cut-off to be decided at the country level (A1) (C1)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18" marR="45118" marT="0" marB="0" anchor="ctr"/>
                </a:tc>
                <a:extLst>
                  <a:ext uri="{0D108BD9-81ED-4DB2-BD59-A6C34878D82A}">
                    <a16:rowId xmlns:a16="http://schemas.microsoft.com/office/drawing/2014/main" val="3044523819"/>
                  </a:ext>
                </a:extLst>
              </a:tr>
              <a:tr h="1938272">
                <a:tc>
                  <a:txBody>
                    <a:bodyPr/>
                    <a:lstStyle/>
                    <a:p>
                      <a:pPr marL="0" marR="0">
                        <a:spcBef>
                          <a:spcPts val="0"/>
                        </a:spcBef>
                        <a:spcAft>
                          <a:spcPts val="0"/>
                        </a:spcAft>
                      </a:pPr>
                      <a:r>
                        <a:rPr lang="en-SG" sz="1200" dirty="0">
                          <a:effectLst/>
                        </a:rPr>
                        <a:t>Stage II (limited vaccine availability, ranging from 11-20%)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18" marR="45118" marT="0" marB="0" anchor="ctr"/>
                </a:tc>
                <a:tc>
                  <a:txBody>
                    <a:bodyPr/>
                    <a:lstStyle/>
                    <a:p>
                      <a:pPr marL="0" marR="0">
                        <a:spcBef>
                          <a:spcPts val="0"/>
                        </a:spcBef>
                        <a:spcAft>
                          <a:spcPts val="0"/>
                        </a:spcAft>
                      </a:pPr>
                      <a:r>
                        <a:rPr lang="en-SG" sz="1400" dirty="0">
                          <a:effectLst/>
                        </a:rPr>
                        <a:t>- Older adults not covered in Stage I (A1) (C1)</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Individuals with comorbidities or health states determined to be at significantly higher risk of severe disease or death. (A1) (C1)</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Sociodemographic groups at significantly higher risk of severe disease or death (A1) (B1) (B2) (C1) </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indent="0">
                        <a:spcBef>
                          <a:spcPts val="0"/>
                        </a:spcBef>
                        <a:spcAft>
                          <a:spcPts val="0"/>
                        </a:spcAft>
                        <a:buFontTx/>
                        <a:buNone/>
                      </a:pPr>
                      <a:r>
                        <a:rPr lang="en-SG" sz="1400" dirty="0">
                          <a:effectLst/>
                        </a:rPr>
                        <a:t>- Health workers engaged in immunization delivery (routine programme-specific and COVID-19) (A1) (A2) (B2) (C1) (C2) (D1)</a:t>
                      </a:r>
                      <a:endParaRPr lang="en-US" sz="1400" dirty="0">
                        <a:effectLst/>
                      </a:endParaRPr>
                    </a:p>
                    <a:p>
                      <a:pPr marL="0" marR="0" indent="0">
                        <a:spcBef>
                          <a:spcPts val="0"/>
                        </a:spcBef>
                        <a:spcAft>
                          <a:spcPts val="0"/>
                        </a:spcAft>
                        <a:buFontTx/>
                        <a:buNone/>
                      </a:pPr>
                      <a:endParaRPr lang="en-US" sz="1400" dirty="0">
                        <a:effectLst/>
                      </a:endParaRPr>
                    </a:p>
                    <a:p>
                      <a:pPr marL="0" marR="0">
                        <a:spcBef>
                          <a:spcPts val="0"/>
                        </a:spcBef>
                        <a:spcAft>
                          <a:spcPts val="0"/>
                        </a:spcAft>
                      </a:pPr>
                      <a:r>
                        <a:rPr lang="en-SG" sz="1400" dirty="0">
                          <a:effectLst/>
                        </a:rPr>
                        <a:t>- High priority teachers and school staff (A2) (A3) (B1) (C1)  </a:t>
                      </a:r>
                      <a:endParaRPr lang="en-US" sz="1400" dirty="0">
                        <a:effectLst/>
                      </a:endParaRPr>
                    </a:p>
                  </a:txBody>
                  <a:tcPr marL="45118" marR="45118" marT="0" marB="0" anchor="ctr"/>
                </a:tc>
                <a:extLst>
                  <a:ext uri="{0D108BD9-81ED-4DB2-BD59-A6C34878D82A}">
                    <a16:rowId xmlns:a16="http://schemas.microsoft.com/office/drawing/2014/main" val="1434619783"/>
                  </a:ext>
                </a:extLst>
              </a:tr>
              <a:tr h="2584363">
                <a:tc>
                  <a:txBody>
                    <a:bodyPr/>
                    <a:lstStyle/>
                    <a:p>
                      <a:pPr marL="0" marR="0">
                        <a:spcBef>
                          <a:spcPts val="0"/>
                        </a:spcBef>
                        <a:spcAft>
                          <a:spcPts val="0"/>
                        </a:spcAft>
                      </a:pPr>
                      <a:r>
                        <a:rPr lang="en-SG" sz="1200" dirty="0">
                          <a:effectLst/>
                        </a:rPr>
                        <a:t>Stage III (moderate vaccine availability, ranging from 21-50%)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18" marR="45118" marT="0" marB="0" anchor="ctr"/>
                </a:tc>
                <a:tc>
                  <a:txBody>
                    <a:bodyPr/>
                    <a:lstStyle/>
                    <a:p>
                      <a:pPr marL="0" marR="0">
                        <a:spcBef>
                          <a:spcPts val="0"/>
                        </a:spcBef>
                        <a:spcAft>
                          <a:spcPts val="0"/>
                        </a:spcAft>
                      </a:pPr>
                      <a:r>
                        <a:rPr lang="en-SG" sz="1400" dirty="0">
                          <a:effectLst/>
                        </a:rPr>
                        <a:t>- Remaining teachers and school staff (A2) (A3) (B1</a:t>
                      </a:r>
                      <a:r>
                        <a:rPr lang="en-SG" sz="1400" u="none" dirty="0">
                          <a:effectLst/>
                        </a:rPr>
                        <a:t>) (C1)     </a:t>
                      </a:r>
                      <a:r>
                        <a:rPr lang="en-SG" sz="1400" dirty="0">
                          <a:effectLst/>
                        </a:rPr>
                        <a:t> </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Other essential workers outside health and education sectors (A2) (A3) (D1)</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a:t>
                      </a:r>
                      <a:r>
                        <a:rPr lang="en-SG" sz="1400" u="none" dirty="0">
                          <a:effectLst/>
                        </a:rPr>
                        <a:t>Pregnant women (see accompanying text on pregnant women) (A1) (B1) (B2) (C1)</a:t>
                      </a:r>
                      <a:endParaRPr lang="en-US" sz="1400" u="none"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Health workers </a:t>
                      </a:r>
                      <a:r>
                        <a:rPr lang="en-SG" sz="1400" i="0" dirty="0">
                          <a:effectLst/>
                        </a:rPr>
                        <a:t>at </a:t>
                      </a:r>
                      <a:r>
                        <a:rPr lang="en-SG" sz="1400" i="0" u="sng" dirty="0">
                          <a:effectLst/>
                        </a:rPr>
                        <a:t>low to moderate risk </a:t>
                      </a:r>
                      <a:r>
                        <a:rPr lang="en-SG" sz="1400" i="0" dirty="0">
                          <a:effectLst/>
                        </a:rPr>
                        <a:t>of acquiring and transmitting infection (A1) (A3) (D1)</a:t>
                      </a:r>
                      <a:endParaRPr lang="en-US" sz="1400" i="0" dirty="0">
                        <a:effectLst/>
                      </a:endParaRPr>
                    </a:p>
                    <a:p>
                      <a:pPr marL="0" marR="0">
                        <a:spcBef>
                          <a:spcPts val="0"/>
                        </a:spcBef>
                        <a:spcAft>
                          <a:spcPts val="0"/>
                        </a:spcAft>
                      </a:pPr>
                      <a:r>
                        <a:rPr lang="en-SG" sz="1400" i="0" dirty="0">
                          <a:effectLst/>
                        </a:rPr>
                        <a:t> </a:t>
                      </a:r>
                      <a:endParaRPr lang="en-US" sz="1400" i="0" dirty="0">
                        <a:effectLst/>
                      </a:endParaRPr>
                    </a:p>
                    <a:p>
                      <a:pPr marL="0" marR="0">
                        <a:spcBef>
                          <a:spcPts val="0"/>
                        </a:spcBef>
                        <a:spcAft>
                          <a:spcPts val="0"/>
                        </a:spcAft>
                      </a:pPr>
                      <a:r>
                        <a:rPr lang="en-SG" sz="1400" i="0" dirty="0">
                          <a:effectLst/>
                        </a:rPr>
                        <a:t>- Personnel needed for vaccine production and other high-risk lab staff (A1) (A2) (A3) (D1)</a:t>
                      </a:r>
                      <a:endParaRPr lang="en-US" sz="1400" i="0" dirty="0">
                        <a:effectLst/>
                      </a:endParaRPr>
                    </a:p>
                    <a:p>
                      <a:pPr marL="0" marR="0">
                        <a:spcBef>
                          <a:spcPts val="0"/>
                        </a:spcBef>
                        <a:spcAft>
                          <a:spcPts val="0"/>
                        </a:spcAft>
                      </a:pPr>
                      <a:r>
                        <a:rPr lang="en-SG" sz="1400" i="0" dirty="0">
                          <a:effectLst/>
                        </a:rPr>
                        <a:t> </a:t>
                      </a:r>
                      <a:endParaRPr lang="en-US" sz="1400" i="0" dirty="0">
                        <a:effectLst/>
                      </a:endParaRPr>
                    </a:p>
                    <a:p>
                      <a:pPr marL="0" marR="0">
                        <a:spcBef>
                          <a:spcPts val="0"/>
                        </a:spcBef>
                        <a:spcAft>
                          <a:spcPts val="0"/>
                        </a:spcAft>
                      </a:pPr>
                      <a:r>
                        <a:rPr lang="en-SG" sz="1400" i="0" dirty="0">
                          <a:effectLst/>
                        </a:rPr>
                        <a:t>- Social/employment groups at </a:t>
                      </a:r>
                      <a:r>
                        <a:rPr lang="en-SG" sz="1400" i="0" u="sng" dirty="0">
                          <a:effectLst/>
                        </a:rPr>
                        <a:t>elevated risk </a:t>
                      </a:r>
                      <a:r>
                        <a:rPr lang="en-SG" sz="1400" i="0" dirty="0">
                          <a:effectLst/>
                        </a:rPr>
                        <a:t>of </a:t>
                      </a:r>
                      <a:r>
                        <a:rPr lang="en-SG" sz="1400" dirty="0">
                          <a:effectLst/>
                        </a:rPr>
                        <a:t>acquiring and transmitting infection because they are unable to effectively physically distance (A1) (B1) (B2) (C1)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18" marR="45118" marT="0" marB="0" anchor="ctr"/>
                </a:tc>
                <a:extLst>
                  <a:ext uri="{0D108BD9-81ED-4DB2-BD59-A6C34878D82A}">
                    <a16:rowId xmlns:a16="http://schemas.microsoft.com/office/drawing/2014/main" val="463915025"/>
                  </a:ext>
                </a:extLst>
              </a:tr>
            </a:tbl>
          </a:graphicData>
        </a:graphic>
      </p:graphicFrame>
      <p:sp>
        <p:nvSpPr>
          <p:cNvPr id="11" name="TextBox 10">
            <a:extLst>
              <a:ext uri="{FF2B5EF4-FFF2-40B4-BE49-F238E27FC236}">
                <a16:creationId xmlns:a16="http://schemas.microsoft.com/office/drawing/2014/main" id="{337C3FE2-AE09-46C3-88A1-22E8A8C0EF0D}"/>
              </a:ext>
            </a:extLst>
          </p:cNvPr>
          <p:cNvSpPr txBox="1"/>
          <p:nvPr/>
        </p:nvSpPr>
        <p:spPr>
          <a:xfrm>
            <a:off x="11374120" y="6544846"/>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50000"/>
                  </a:schemeClr>
                </a:solidFill>
              </a:rPr>
              <a:t>20</a:t>
            </a:r>
          </a:p>
        </p:txBody>
      </p:sp>
    </p:spTree>
    <p:extLst>
      <p:ext uri="{BB962C8B-B14F-4D97-AF65-F5344CB8AC3E}">
        <p14:creationId xmlns:p14="http://schemas.microsoft.com/office/powerpoint/2010/main" val="137992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91469CD-68DB-4F0C-95A0-5E05E2AB0F21}"/>
              </a:ext>
            </a:extLst>
          </p:cNvPr>
          <p:cNvGraphicFramePr>
            <a:graphicFrameLocks noGrp="1"/>
          </p:cNvGraphicFramePr>
          <p:nvPr>
            <p:extLst>
              <p:ext uri="{D42A27DB-BD31-4B8C-83A1-F6EECF244321}">
                <p14:modId xmlns:p14="http://schemas.microsoft.com/office/powerpoint/2010/main" val="3300424119"/>
              </p:ext>
            </p:extLst>
          </p:nvPr>
        </p:nvGraphicFramePr>
        <p:xfrm>
          <a:off x="0" y="1"/>
          <a:ext cx="12192000" cy="6857999"/>
        </p:xfrm>
        <a:graphic>
          <a:graphicData uri="http://schemas.openxmlformats.org/drawingml/2006/table">
            <a:tbl>
              <a:tblPr firstRow="1" firstCol="1" bandRow="1">
                <a:tableStyleId>{5C22544A-7EE6-4342-B048-85BDC9FD1C3A}</a:tableStyleId>
              </a:tblPr>
              <a:tblGrid>
                <a:gridCol w="1532328">
                  <a:extLst>
                    <a:ext uri="{9D8B030D-6E8A-4147-A177-3AD203B41FA5}">
                      <a16:colId xmlns:a16="http://schemas.microsoft.com/office/drawing/2014/main" val="1717194814"/>
                    </a:ext>
                  </a:extLst>
                </a:gridCol>
                <a:gridCol w="10659672">
                  <a:extLst>
                    <a:ext uri="{9D8B030D-6E8A-4147-A177-3AD203B41FA5}">
                      <a16:colId xmlns:a16="http://schemas.microsoft.com/office/drawing/2014/main" val="265042789"/>
                    </a:ext>
                  </a:extLst>
                </a:gridCol>
              </a:tblGrid>
              <a:tr h="932429">
                <a:tc gridSpan="2">
                  <a:txBody>
                    <a:bodyPr/>
                    <a:lstStyle/>
                    <a:p>
                      <a:pPr marL="0" marR="0" algn="ctr">
                        <a:spcBef>
                          <a:spcPts val="0"/>
                        </a:spcBef>
                        <a:spcAft>
                          <a:spcPts val="600"/>
                        </a:spcAft>
                      </a:pPr>
                      <a:r>
                        <a:rPr lang="en-SG" sz="1600" dirty="0">
                          <a:effectLst/>
                        </a:rPr>
                        <a:t>Epidemiologic Setting Scenario: </a:t>
                      </a:r>
                      <a:r>
                        <a:rPr lang="en-SG" sz="1600" u="sng" dirty="0">
                          <a:effectLst/>
                        </a:rPr>
                        <a:t>Sporadic Cases or Clusters of Cases</a:t>
                      </a:r>
                      <a:endParaRPr lang="en-US" sz="1400" dirty="0">
                        <a:effectLst/>
                      </a:endParaRPr>
                    </a:p>
                    <a:p>
                      <a:pPr marL="0" marR="0">
                        <a:spcBef>
                          <a:spcPts val="0"/>
                        </a:spcBef>
                        <a:spcAft>
                          <a:spcPts val="0"/>
                        </a:spcAft>
                      </a:pPr>
                      <a:r>
                        <a:rPr lang="en-SG" sz="1400" dirty="0">
                          <a:effectLst/>
                        </a:rPr>
                        <a:t>Overall public health strategy for epidemiologic setting: Initial focus on direct reduction of morbidity and mortality and maintenance of most critical essential services; also, reciprocity. Expand to substantially control transmission and minimize disruption of social and economic functions. (A1) (A2) (A3) (B1) (B2) (C1) (D1)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nchor="ctr"/>
                </a:tc>
                <a:tc hMerge="1">
                  <a:txBody>
                    <a:bodyPr/>
                    <a:lstStyle/>
                    <a:p>
                      <a:endParaRPr lang="en-US"/>
                    </a:p>
                  </a:txBody>
                  <a:tcPr/>
                </a:tc>
                <a:extLst>
                  <a:ext uri="{0D108BD9-81ED-4DB2-BD59-A6C34878D82A}">
                    <a16:rowId xmlns:a16="http://schemas.microsoft.com/office/drawing/2014/main" val="2329779075"/>
                  </a:ext>
                </a:extLst>
              </a:tr>
              <a:tr h="370348">
                <a:tc>
                  <a:txBody>
                    <a:bodyPr/>
                    <a:lstStyle/>
                    <a:p>
                      <a:pPr marL="0" marR="0" algn="ctr">
                        <a:spcBef>
                          <a:spcPts val="0"/>
                        </a:spcBef>
                        <a:spcAft>
                          <a:spcPts val="0"/>
                        </a:spcAft>
                      </a:pPr>
                      <a:r>
                        <a:rPr lang="en-SG" sz="1200" dirty="0">
                          <a:effectLst/>
                        </a:rPr>
                        <a:t>Vaccine supply</a:t>
                      </a:r>
                      <a:endParaRPr lang="en-US" sz="1200" dirty="0">
                        <a:effectLst/>
                      </a:endParaRPr>
                    </a:p>
                    <a:p>
                      <a:pPr marL="0" marR="0" algn="ctr">
                        <a:spcBef>
                          <a:spcPts val="0"/>
                        </a:spcBef>
                        <a:spcAft>
                          <a:spcPts val="0"/>
                        </a:spcAft>
                      </a:pPr>
                      <a:r>
                        <a:rPr lang="en-SG" sz="1200" dirty="0">
                          <a:effectLst/>
                        </a:rPr>
                        <a:t>scenario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nchor="ctr"/>
                </a:tc>
                <a:tc>
                  <a:txBody>
                    <a:bodyPr/>
                    <a:lstStyle/>
                    <a:p>
                      <a:pPr marL="0" marR="0" algn="ctr">
                        <a:spcBef>
                          <a:spcPts val="0"/>
                        </a:spcBef>
                        <a:spcAft>
                          <a:spcPts val="0"/>
                        </a:spcAft>
                      </a:pPr>
                      <a:r>
                        <a:rPr lang="en-SG" sz="1800" dirty="0">
                          <a:effectLst/>
                        </a:rPr>
                        <a:t>Priority populations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nchor="ctr"/>
                </a:tc>
                <a:extLst>
                  <a:ext uri="{0D108BD9-81ED-4DB2-BD59-A6C34878D82A}">
                    <a16:rowId xmlns:a16="http://schemas.microsoft.com/office/drawing/2014/main" val="3085004410"/>
                  </a:ext>
                </a:extLst>
              </a:tr>
              <a:tr h="1111044">
                <a:tc>
                  <a:txBody>
                    <a:bodyPr/>
                    <a:lstStyle/>
                    <a:p>
                      <a:pPr marL="0" marR="0">
                        <a:spcBef>
                          <a:spcPts val="0"/>
                        </a:spcBef>
                        <a:spcAft>
                          <a:spcPts val="0"/>
                        </a:spcAft>
                      </a:pPr>
                      <a:r>
                        <a:rPr lang="en-SG" sz="1200" dirty="0">
                          <a:effectLst/>
                        </a:rPr>
                        <a:t>Stage I (very limited vaccine availability, ranging from 1-10%)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nchor="ctr"/>
                </a:tc>
                <a:tc>
                  <a:txBody>
                    <a:bodyPr/>
                    <a:lstStyle/>
                    <a:p>
                      <a:pPr marL="0" marR="0">
                        <a:spcBef>
                          <a:spcPts val="0"/>
                        </a:spcBef>
                        <a:spcAft>
                          <a:spcPts val="0"/>
                        </a:spcAft>
                      </a:pPr>
                      <a:r>
                        <a:rPr lang="en-SG" sz="1200" dirty="0">
                          <a:effectLst/>
                        </a:rPr>
                        <a:t>- Health workers at </a:t>
                      </a:r>
                      <a:r>
                        <a:rPr lang="en-SG" sz="1200" u="sng" dirty="0">
                          <a:effectLst/>
                        </a:rPr>
                        <a:t>high to very high risk</a:t>
                      </a:r>
                      <a:r>
                        <a:rPr lang="en-SG" sz="1200" dirty="0">
                          <a:effectLst/>
                        </a:rPr>
                        <a:t> of acquiring and transmitting infection  </a:t>
                      </a:r>
                      <a:r>
                        <a:rPr lang="en-SG" sz="1200" u="sng" dirty="0">
                          <a:effectLst/>
                        </a:rPr>
                        <a:t>in areas with high transmission or anticipated high transmission</a:t>
                      </a:r>
                      <a:r>
                        <a:rPr lang="en-SG" sz="1200" dirty="0">
                          <a:effectLst/>
                        </a:rPr>
                        <a:t> (A1) (A3) (D1)</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Older adults defined by age-based risk specific to country/region, specific age cut-off to be decided at the country level, </a:t>
                      </a:r>
                      <a:r>
                        <a:rPr lang="en-SG" sz="1200" u="sng" dirty="0">
                          <a:effectLst/>
                        </a:rPr>
                        <a:t>in areas with high transmission or anticipated high transmission</a:t>
                      </a:r>
                      <a:r>
                        <a:rPr lang="en-SG" sz="1200" dirty="0">
                          <a:effectLst/>
                        </a:rPr>
                        <a:t> (A1) (C1)</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Emergency reserve of vaccines for utilization for outbreak response or mitigation (e.g. severe localized outbreak) (A1) (A2)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nchor="ctr"/>
                </a:tc>
                <a:extLst>
                  <a:ext uri="{0D108BD9-81ED-4DB2-BD59-A6C34878D82A}">
                    <a16:rowId xmlns:a16="http://schemas.microsoft.com/office/drawing/2014/main" val="3424839146"/>
                  </a:ext>
                </a:extLst>
              </a:tr>
              <a:tr h="1666567">
                <a:tc>
                  <a:txBody>
                    <a:bodyPr/>
                    <a:lstStyle/>
                    <a:p>
                      <a:pPr marL="0" marR="0">
                        <a:spcBef>
                          <a:spcPts val="0"/>
                        </a:spcBef>
                        <a:spcAft>
                          <a:spcPts val="0"/>
                        </a:spcAft>
                      </a:pPr>
                      <a:r>
                        <a:rPr lang="en-SG" sz="1200" dirty="0">
                          <a:effectLst/>
                        </a:rPr>
                        <a:t>Stage II (limited vaccine availability, ranging from 11-20%)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nchor="ctr"/>
                </a:tc>
                <a:tc>
                  <a:txBody>
                    <a:bodyPr/>
                    <a:lstStyle/>
                    <a:p>
                      <a:pPr marL="0" marR="0">
                        <a:spcBef>
                          <a:spcPts val="0"/>
                        </a:spcBef>
                        <a:spcAft>
                          <a:spcPts val="0"/>
                        </a:spcAft>
                      </a:pPr>
                      <a:r>
                        <a:rPr lang="en-SG" sz="1200" dirty="0">
                          <a:effectLst/>
                        </a:rPr>
                        <a:t>- Health workers at </a:t>
                      </a:r>
                      <a:r>
                        <a:rPr lang="en-SG" sz="1200" u="sng" dirty="0">
                          <a:effectLst/>
                        </a:rPr>
                        <a:t>high to very high risk</a:t>
                      </a:r>
                      <a:r>
                        <a:rPr lang="en-SG" sz="1200" dirty="0">
                          <a:effectLst/>
                        </a:rPr>
                        <a:t> of acquiring and transmitting infection as defined by interim guidance forthcoming from WHO, </a:t>
                      </a:r>
                      <a:r>
                        <a:rPr lang="en-SG" sz="1200" u="sng" dirty="0">
                          <a:effectLst/>
                        </a:rPr>
                        <a:t>in the rest of the country</a:t>
                      </a:r>
                      <a:r>
                        <a:rPr lang="en-SG" sz="1200" dirty="0">
                          <a:effectLst/>
                        </a:rPr>
                        <a:t> (A1) (A3) (D1)</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Older adults defined by age-based risk specific to country/region, specific age cut-off to be decided at the country level, </a:t>
                      </a:r>
                      <a:r>
                        <a:rPr lang="en-SG" sz="1200" u="sng" dirty="0">
                          <a:effectLst/>
                        </a:rPr>
                        <a:t>in the rest of the country</a:t>
                      </a:r>
                      <a:r>
                        <a:rPr lang="en-SG" sz="1200" dirty="0">
                          <a:effectLst/>
                        </a:rPr>
                        <a:t> (A1) (C1)</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Groups with comorbidities or health states determined to be at </a:t>
                      </a:r>
                      <a:r>
                        <a:rPr lang="en-SG" sz="1200" u="sng" dirty="0">
                          <a:effectLst/>
                        </a:rPr>
                        <a:t>significantly higher risk </a:t>
                      </a:r>
                      <a:r>
                        <a:rPr lang="en-SG" sz="1200" dirty="0">
                          <a:effectLst/>
                        </a:rPr>
                        <a:t>of severe disease or death </a:t>
                      </a:r>
                      <a:r>
                        <a:rPr lang="en-SG" sz="1200" u="sng" dirty="0">
                          <a:effectLst/>
                        </a:rPr>
                        <a:t>in areas with high transmission or anticipated high transmission</a:t>
                      </a:r>
                      <a:r>
                        <a:rPr lang="en-SG" sz="1200" dirty="0">
                          <a:effectLst/>
                        </a:rPr>
                        <a:t> (in countries where the relevant comorbidities can be equitably assessed across the population) (A1) (C1)</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Sociodemographic groups at </a:t>
                      </a:r>
                      <a:r>
                        <a:rPr lang="en-SG" sz="1200" u="sng" dirty="0">
                          <a:effectLst/>
                        </a:rPr>
                        <a:t>significantly higher risk</a:t>
                      </a:r>
                      <a:r>
                        <a:rPr lang="en-SG" sz="1200" dirty="0">
                          <a:effectLst/>
                        </a:rPr>
                        <a:t> of severe disease or death </a:t>
                      </a:r>
                      <a:r>
                        <a:rPr lang="en-SG" sz="1200" u="sng" dirty="0">
                          <a:effectLst/>
                        </a:rPr>
                        <a:t>in areas with high transmission or anticipated high transmission</a:t>
                      </a:r>
                      <a:r>
                        <a:rPr lang="en-SG" sz="1200" dirty="0">
                          <a:effectLst/>
                        </a:rPr>
                        <a:t> (A1) (B1) (B2) (C1)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nchor="ctr"/>
                </a:tc>
                <a:extLst>
                  <a:ext uri="{0D108BD9-81ED-4DB2-BD59-A6C34878D82A}">
                    <a16:rowId xmlns:a16="http://schemas.microsoft.com/office/drawing/2014/main" val="2015831615"/>
                  </a:ext>
                </a:extLst>
              </a:tr>
              <a:tr h="2777611">
                <a:tc>
                  <a:txBody>
                    <a:bodyPr/>
                    <a:lstStyle/>
                    <a:p>
                      <a:pPr marL="0" marR="0">
                        <a:spcBef>
                          <a:spcPts val="0"/>
                        </a:spcBef>
                        <a:spcAft>
                          <a:spcPts val="0"/>
                        </a:spcAft>
                      </a:pPr>
                      <a:r>
                        <a:rPr lang="en-SG" sz="1200" dirty="0">
                          <a:effectLst/>
                        </a:rPr>
                        <a:t>Stage III (moderate vaccine availability, ranging from 21-50%)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nchor="ctr"/>
                </a:tc>
                <a:tc>
                  <a:txBody>
                    <a:bodyPr/>
                    <a:lstStyle/>
                    <a:p>
                      <a:pPr marL="0" marR="0">
                        <a:spcBef>
                          <a:spcPts val="0"/>
                        </a:spcBef>
                        <a:spcAft>
                          <a:spcPts val="0"/>
                        </a:spcAft>
                      </a:pPr>
                      <a:r>
                        <a:rPr lang="en-SG" sz="1200" dirty="0">
                          <a:effectLst/>
                        </a:rPr>
                        <a:t>- Primary and secondary teachers and school staff </a:t>
                      </a:r>
                      <a:r>
                        <a:rPr lang="en-SG" sz="1200" u="sng" dirty="0">
                          <a:effectLst/>
                        </a:rPr>
                        <a:t>in areas with high transmission or anticipated high transmission</a:t>
                      </a:r>
                      <a:r>
                        <a:rPr lang="en-SG" sz="1200" dirty="0">
                          <a:effectLst/>
                        </a:rPr>
                        <a:t> (A2) (A3) (B1) (C1) </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Other essential workers outside health and education sectors </a:t>
                      </a:r>
                      <a:r>
                        <a:rPr lang="en-SG" sz="1200" u="sng" dirty="0">
                          <a:effectLst/>
                        </a:rPr>
                        <a:t>in areas with high transmission or anticipated high transmission</a:t>
                      </a:r>
                      <a:r>
                        <a:rPr lang="en-SG" sz="1200" dirty="0">
                          <a:effectLst/>
                        </a:rPr>
                        <a:t> (A2) (A3) (D1)</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Social/employment groups at </a:t>
                      </a:r>
                      <a:r>
                        <a:rPr lang="en-SG" sz="1200" u="sng" dirty="0">
                          <a:effectLst/>
                        </a:rPr>
                        <a:t>elevated risk</a:t>
                      </a:r>
                      <a:r>
                        <a:rPr lang="en-SG" sz="1200" dirty="0">
                          <a:effectLst/>
                        </a:rPr>
                        <a:t> of acquiring and transmitting infection because they are unable to effectively physically distance </a:t>
                      </a:r>
                      <a:r>
                        <a:rPr lang="en-SG" sz="1200" u="sng" dirty="0">
                          <a:effectLst/>
                        </a:rPr>
                        <a:t>in areas with high transmission or anticipated high transmission</a:t>
                      </a:r>
                      <a:r>
                        <a:rPr lang="en-SG" sz="1200" dirty="0">
                          <a:effectLst/>
                        </a:rPr>
                        <a:t> (A1) (B1) (B2) (C1) </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Health workers at </a:t>
                      </a:r>
                      <a:r>
                        <a:rPr lang="en-SG" sz="1200" u="sng" dirty="0">
                          <a:effectLst/>
                        </a:rPr>
                        <a:t>low to moderate risk</a:t>
                      </a:r>
                      <a:r>
                        <a:rPr lang="en-SG" sz="1200" dirty="0">
                          <a:effectLst/>
                        </a:rPr>
                        <a:t> of acquiring and transmitting infection as defined by interim guidance forthcoming from WHO </a:t>
                      </a:r>
                      <a:r>
                        <a:rPr lang="en-SG" sz="1200" u="sng" dirty="0">
                          <a:effectLst/>
                        </a:rPr>
                        <a:t>throughout the country</a:t>
                      </a:r>
                      <a:r>
                        <a:rPr lang="en-SG" sz="1200" dirty="0">
                          <a:effectLst/>
                        </a:rPr>
                        <a:t> (A1) (A3) (D1)</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Age groups at high risk of transmitting infection </a:t>
                      </a:r>
                      <a:r>
                        <a:rPr lang="en-SG" sz="1200" u="sng" dirty="0">
                          <a:effectLst/>
                        </a:rPr>
                        <a:t>in the rest of the country</a:t>
                      </a:r>
                      <a:r>
                        <a:rPr lang="en-SG" sz="1200" dirty="0">
                          <a:effectLst/>
                        </a:rPr>
                        <a:t> (A1) (A2)</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Personnel needed for vaccine production and other high-risk lab staff (A1) (A2) (A3) (D1)</a:t>
                      </a:r>
                      <a:endParaRPr lang="en-US" sz="1200" dirty="0">
                        <a:effectLst/>
                      </a:endParaRPr>
                    </a:p>
                    <a:p>
                      <a:pPr marL="0" marR="0">
                        <a:spcBef>
                          <a:spcPts val="0"/>
                        </a:spcBef>
                        <a:spcAft>
                          <a:spcPts val="0"/>
                        </a:spcAft>
                      </a:pPr>
                      <a:r>
                        <a:rPr lang="en-SG" sz="1200" dirty="0">
                          <a:effectLst/>
                        </a:rPr>
                        <a:t> </a:t>
                      </a:r>
                      <a:endParaRPr lang="en-US" sz="1200" dirty="0">
                        <a:effectLst/>
                      </a:endParaRPr>
                    </a:p>
                    <a:p>
                      <a:pPr marL="0" marR="0">
                        <a:spcBef>
                          <a:spcPts val="0"/>
                        </a:spcBef>
                        <a:spcAft>
                          <a:spcPts val="0"/>
                        </a:spcAft>
                      </a:pPr>
                      <a:r>
                        <a:rPr lang="en-SG" sz="1200" dirty="0">
                          <a:effectLst/>
                        </a:rPr>
                        <a:t>- Pregnant women (see accompanying text on pregnant women) (A1) (B1) (B2) (C1)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nchor="ctr"/>
                </a:tc>
                <a:extLst>
                  <a:ext uri="{0D108BD9-81ED-4DB2-BD59-A6C34878D82A}">
                    <a16:rowId xmlns:a16="http://schemas.microsoft.com/office/drawing/2014/main" val="1289459206"/>
                  </a:ext>
                </a:extLst>
              </a:tr>
            </a:tbl>
          </a:graphicData>
        </a:graphic>
      </p:graphicFrame>
      <p:sp>
        <p:nvSpPr>
          <p:cNvPr id="12" name="TextBox 11">
            <a:extLst>
              <a:ext uri="{FF2B5EF4-FFF2-40B4-BE49-F238E27FC236}">
                <a16:creationId xmlns:a16="http://schemas.microsoft.com/office/drawing/2014/main" id="{2F3936A4-FDDB-4B14-A7B1-20E05F2FCDA0}"/>
              </a:ext>
            </a:extLst>
          </p:cNvPr>
          <p:cNvSpPr txBox="1"/>
          <p:nvPr/>
        </p:nvSpPr>
        <p:spPr>
          <a:xfrm>
            <a:off x="11056620" y="6443246"/>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50000"/>
                  </a:schemeClr>
                </a:solidFill>
              </a:rPr>
              <a:t>21</a:t>
            </a:r>
          </a:p>
        </p:txBody>
      </p:sp>
    </p:spTree>
    <p:extLst>
      <p:ext uri="{BB962C8B-B14F-4D97-AF65-F5344CB8AC3E}">
        <p14:creationId xmlns:p14="http://schemas.microsoft.com/office/powerpoint/2010/main" val="938018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52874C8-309D-452A-9BE0-7780C5A2B896}"/>
              </a:ext>
            </a:extLst>
          </p:cNvPr>
          <p:cNvGraphicFramePr>
            <a:graphicFrameLocks noGrp="1"/>
          </p:cNvGraphicFramePr>
          <p:nvPr>
            <p:extLst>
              <p:ext uri="{D42A27DB-BD31-4B8C-83A1-F6EECF244321}">
                <p14:modId xmlns:p14="http://schemas.microsoft.com/office/powerpoint/2010/main" val="2117394493"/>
              </p:ext>
            </p:extLst>
          </p:nvPr>
        </p:nvGraphicFramePr>
        <p:xfrm>
          <a:off x="0" y="1"/>
          <a:ext cx="12192000" cy="6881504"/>
        </p:xfrm>
        <a:graphic>
          <a:graphicData uri="http://schemas.openxmlformats.org/drawingml/2006/table">
            <a:tbl>
              <a:tblPr firstRow="1" firstCol="1" bandRow="1">
                <a:tableStyleId>{5C22544A-7EE6-4342-B048-85BDC9FD1C3A}</a:tableStyleId>
              </a:tblPr>
              <a:tblGrid>
                <a:gridCol w="3763926">
                  <a:extLst>
                    <a:ext uri="{9D8B030D-6E8A-4147-A177-3AD203B41FA5}">
                      <a16:colId xmlns:a16="http://schemas.microsoft.com/office/drawing/2014/main" val="1530191479"/>
                    </a:ext>
                  </a:extLst>
                </a:gridCol>
                <a:gridCol w="8428074">
                  <a:extLst>
                    <a:ext uri="{9D8B030D-6E8A-4147-A177-3AD203B41FA5}">
                      <a16:colId xmlns:a16="http://schemas.microsoft.com/office/drawing/2014/main" val="3947071490"/>
                    </a:ext>
                  </a:extLst>
                </a:gridCol>
              </a:tblGrid>
              <a:tr h="414799">
                <a:tc gridSpan="2">
                  <a:txBody>
                    <a:bodyPr/>
                    <a:lstStyle/>
                    <a:p>
                      <a:pPr marL="0" marR="0" algn="l">
                        <a:spcBef>
                          <a:spcPts val="0"/>
                        </a:spcBef>
                        <a:spcAft>
                          <a:spcPts val="0"/>
                        </a:spcAft>
                      </a:pPr>
                      <a:r>
                        <a:rPr lang="en-SG" sz="1200" dirty="0">
                          <a:effectLst/>
                        </a:rPr>
                        <a:t>TABLE 2 Summary Table of the Application of the Roadmap Under Various Contingencies. Adapted from National Academies of Sciences, Engineering, and Medicine’s Framework for Equitable Allocation of COVID-19 Vaccine.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hMerge="1">
                  <a:txBody>
                    <a:bodyPr/>
                    <a:lstStyle/>
                    <a:p>
                      <a:endParaRPr lang="en-US"/>
                    </a:p>
                  </a:txBody>
                  <a:tcPr/>
                </a:tc>
                <a:extLst>
                  <a:ext uri="{0D108BD9-81ED-4DB2-BD59-A6C34878D82A}">
                    <a16:rowId xmlns:a16="http://schemas.microsoft.com/office/drawing/2014/main" val="597541843"/>
                  </a:ext>
                </a:extLst>
              </a:tr>
              <a:tr h="226254">
                <a:tc>
                  <a:txBody>
                    <a:bodyPr/>
                    <a:lstStyle/>
                    <a:p>
                      <a:pPr marL="0" marR="0" algn="ctr">
                        <a:spcBef>
                          <a:spcPts val="0"/>
                        </a:spcBef>
                        <a:spcAft>
                          <a:spcPts val="0"/>
                        </a:spcAft>
                      </a:pPr>
                      <a:r>
                        <a:rPr lang="en-SG" sz="1400" dirty="0">
                          <a:effectLst/>
                        </a:rPr>
                        <a:t>Contingency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0" marR="0" algn="ctr">
                        <a:spcBef>
                          <a:spcPts val="0"/>
                        </a:spcBef>
                        <a:spcAft>
                          <a:spcPts val="0"/>
                        </a:spcAft>
                      </a:pPr>
                      <a:r>
                        <a:rPr lang="en-SG" sz="1200">
                          <a:effectLst/>
                        </a:rPr>
                        <a:t>Change in the Application of the Roadmap</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3771786668"/>
                  </a:ext>
                </a:extLst>
              </a:tr>
              <a:tr h="226254">
                <a:tc>
                  <a:txBody>
                    <a:bodyPr/>
                    <a:lstStyle/>
                    <a:p>
                      <a:pPr marL="45720" marR="0" algn="l">
                        <a:spcBef>
                          <a:spcPts val="0"/>
                        </a:spcBef>
                        <a:spcAft>
                          <a:spcPts val="0"/>
                        </a:spcAft>
                      </a:pPr>
                      <a:r>
                        <a:rPr lang="en-SG" sz="1400" dirty="0">
                          <a:effectLst/>
                        </a:rPr>
                        <a:t>Fewer vaccine courses available than expected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dirty="0">
                          <a:effectLst/>
                        </a:rPr>
                        <a:t>The Roadmap is unchanged. Some individuals receive vaccination later than they would otherwise.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3474407228"/>
                  </a:ext>
                </a:extLst>
              </a:tr>
              <a:tr h="226254">
                <a:tc>
                  <a:txBody>
                    <a:bodyPr/>
                    <a:lstStyle/>
                    <a:p>
                      <a:pPr marL="45720" marR="0" algn="l">
                        <a:spcBef>
                          <a:spcPts val="0"/>
                        </a:spcBef>
                        <a:spcAft>
                          <a:spcPts val="0"/>
                        </a:spcAft>
                      </a:pPr>
                      <a:r>
                        <a:rPr lang="en-SG" sz="1400" dirty="0">
                          <a:effectLst/>
                        </a:rPr>
                        <a:t>Vaccine requires two doses, rather than one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a:effectLst/>
                        </a:rPr>
                        <a:t>The Roadmap is unchanged, but some individuals receive vaccination later.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3919815240"/>
                  </a:ext>
                </a:extLst>
              </a:tr>
              <a:tr h="1215672">
                <a:tc>
                  <a:txBody>
                    <a:bodyPr/>
                    <a:lstStyle/>
                    <a:p>
                      <a:pPr marL="45720" marR="0" algn="l">
                        <a:spcBef>
                          <a:spcPts val="0"/>
                        </a:spcBef>
                        <a:spcAft>
                          <a:spcPts val="0"/>
                        </a:spcAft>
                      </a:pPr>
                      <a:r>
                        <a:rPr lang="en-SG" sz="1400" dirty="0">
                          <a:effectLst/>
                        </a:rPr>
                        <a:t>Low vaccine efficacy among older adults or other population subgroup</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dirty="0">
                          <a:effectLst/>
                        </a:rPr>
                        <a:t>Current modelling suggests that (given the many-fold higher mortality rate among older individuals) age-dependent vaccine efficacy would not significantly change the recommendations for priority use cases in older populations). If vaccine efficacy in older adults relative to other age groups was so low that the prioritization of older adults was expected to lead to substantially worse overall outcomes in number of lives saved, the older age group individuals in each scenario would likely be moved to a lower rank. Similar considerations apply for individuals with comorbidities.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4144641343"/>
                  </a:ext>
                </a:extLst>
              </a:tr>
              <a:tr h="226254">
                <a:tc>
                  <a:txBody>
                    <a:bodyPr/>
                    <a:lstStyle/>
                    <a:p>
                      <a:pPr marL="45720" marR="0" algn="l">
                        <a:spcBef>
                          <a:spcPts val="0"/>
                        </a:spcBef>
                        <a:spcAft>
                          <a:spcPts val="0"/>
                        </a:spcAft>
                      </a:pPr>
                      <a:r>
                        <a:rPr lang="en-SG" sz="1400" dirty="0">
                          <a:effectLst/>
                        </a:rPr>
                        <a:t>Low vaccine efficacy in preventing transmission</a:t>
                      </a:r>
                      <a:r>
                        <a:rPr lang="en-SG" sz="11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0" marR="0" algn="l">
                        <a:spcBef>
                          <a:spcPts val="0"/>
                        </a:spcBef>
                        <a:spcAft>
                          <a:spcPts val="0"/>
                        </a:spcAft>
                      </a:pPr>
                      <a:r>
                        <a:rPr lang="en-SG" sz="1200">
                          <a:effectLst/>
                        </a:rPr>
                        <a:t>The importance of high coverage of the most vulnerable groups is increased.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756145009"/>
                  </a:ext>
                </a:extLst>
              </a:tr>
              <a:tr h="226254">
                <a:tc>
                  <a:txBody>
                    <a:bodyPr/>
                    <a:lstStyle/>
                    <a:p>
                      <a:pPr marL="45720" marR="0" algn="l">
                        <a:spcBef>
                          <a:spcPts val="0"/>
                        </a:spcBef>
                        <a:spcAft>
                          <a:spcPts val="0"/>
                        </a:spcAft>
                      </a:pPr>
                      <a:r>
                        <a:rPr lang="en-SG" sz="1400" dirty="0">
                          <a:effectLst/>
                        </a:rPr>
                        <a:t>Unanticipated vaccine adverse events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dirty="0">
                          <a:effectLst/>
                        </a:rPr>
                        <a:t>Only prioritize individuals or groups for whom vaccine benefits continue to outweigh the risks.</a:t>
                      </a:r>
                      <a:r>
                        <a:rPr lang="en-SG" sz="105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3514121923"/>
                  </a:ext>
                </a:extLst>
              </a:tr>
              <a:tr h="414967">
                <a:tc>
                  <a:txBody>
                    <a:bodyPr/>
                    <a:lstStyle/>
                    <a:p>
                      <a:pPr marL="45720" marR="0" algn="l">
                        <a:spcBef>
                          <a:spcPts val="0"/>
                        </a:spcBef>
                        <a:spcAft>
                          <a:spcPts val="0"/>
                        </a:spcAft>
                      </a:pPr>
                      <a:r>
                        <a:rPr lang="en-SG" sz="1400">
                          <a:effectLst/>
                        </a:rPr>
                        <a:t>Vaccine acceptance and uptake is lower than expected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dirty="0">
                          <a:effectLst/>
                        </a:rPr>
                        <a:t>The Roadmap is unchanged. The community engagement and risk communication are enhanced.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684777629"/>
                  </a:ext>
                </a:extLst>
              </a:tr>
              <a:tr h="607838">
                <a:tc>
                  <a:txBody>
                    <a:bodyPr/>
                    <a:lstStyle/>
                    <a:p>
                      <a:pPr marL="45720" marR="0" algn="l">
                        <a:spcBef>
                          <a:spcPts val="0"/>
                        </a:spcBef>
                        <a:spcAft>
                          <a:spcPts val="0"/>
                        </a:spcAft>
                      </a:pPr>
                      <a:r>
                        <a:rPr lang="en-SG" sz="1400">
                          <a:effectLst/>
                        </a:rPr>
                        <a:t>More than one vaccine type available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dirty="0">
                          <a:effectLst/>
                        </a:rPr>
                        <a:t>The Roadmap is unchanged, but which vaccines are allocated to which population groups must take into account the benefits and risks of the vaccine for each population group. As authorized vaccines become available, SAGE will make vaccine-specific recommendations.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1095896410"/>
                  </a:ext>
                </a:extLst>
              </a:tr>
              <a:tr h="452508">
                <a:tc>
                  <a:txBody>
                    <a:bodyPr/>
                    <a:lstStyle/>
                    <a:p>
                      <a:pPr marL="45720" marR="0" algn="l">
                        <a:spcBef>
                          <a:spcPts val="0"/>
                        </a:spcBef>
                        <a:spcAft>
                          <a:spcPts val="0"/>
                        </a:spcAft>
                      </a:pPr>
                      <a:r>
                        <a:rPr lang="en-SG" sz="1400">
                          <a:effectLst/>
                        </a:rPr>
                        <a:t>Epidemic spread is continuing when the vaccine becomes available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dirty="0">
                          <a:effectLst/>
                        </a:rPr>
                        <a:t>The Roadmap is unchanged. Public health messages must continue to stress the need for personal protective measures (e.g., masks, social distancing, hand washing, ventilation).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1135232882"/>
                  </a:ext>
                </a:extLst>
              </a:tr>
              <a:tr h="905016">
                <a:tc>
                  <a:txBody>
                    <a:bodyPr/>
                    <a:lstStyle/>
                    <a:p>
                      <a:pPr marL="45720" marR="0" algn="l">
                        <a:spcBef>
                          <a:spcPts val="0"/>
                        </a:spcBef>
                        <a:spcAft>
                          <a:spcPts val="0"/>
                        </a:spcAft>
                      </a:pPr>
                      <a:r>
                        <a:rPr lang="en-SG" sz="1400">
                          <a:effectLst/>
                        </a:rPr>
                        <a:t>Risk profile of a previously identified high-risk group changes (e.g. due to high infection rate in earlier waves) </a:t>
                      </a:r>
                      <a:endParaRPr lang="en-US" sz="1600">
                        <a:effectLst/>
                      </a:endParaRPr>
                    </a:p>
                    <a:p>
                      <a:pPr marL="45720" marR="0" algn="l">
                        <a:spcBef>
                          <a:spcPts val="0"/>
                        </a:spcBef>
                        <a:spcAft>
                          <a:spcPts val="0"/>
                        </a:spcAft>
                      </a:pPr>
                      <a:r>
                        <a:rPr lang="en-SG" sz="14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0" marR="0" algn="l">
                        <a:spcBef>
                          <a:spcPts val="0"/>
                        </a:spcBef>
                        <a:spcAft>
                          <a:spcPts val="0"/>
                        </a:spcAft>
                      </a:pPr>
                      <a:r>
                        <a:rPr lang="en-SG" sz="1200">
                          <a:effectLst/>
                        </a:rPr>
                        <a:t>The general structure of the Roadmap is unchanged. The relevant consideration is high-risk, and if a group is no longer high-risk it should be lowered in priority. However, due to equity concerns, many of these groups are likely to be disadvantaged, the evidentiary basis for any change in priority status must be high and the burden of proof should be on the immunization programme/government to meet.</a:t>
                      </a:r>
                      <a:r>
                        <a:rPr lang="en-SG" sz="105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3277460828"/>
                  </a:ext>
                </a:extLst>
              </a:tr>
              <a:tr h="414967">
                <a:tc>
                  <a:txBody>
                    <a:bodyPr/>
                    <a:lstStyle/>
                    <a:p>
                      <a:pPr marL="45720" marR="0" algn="l">
                        <a:spcBef>
                          <a:spcPts val="0"/>
                        </a:spcBef>
                        <a:spcAft>
                          <a:spcPts val="0"/>
                        </a:spcAft>
                      </a:pPr>
                      <a:r>
                        <a:rPr lang="en-SG" sz="1400">
                          <a:effectLst/>
                        </a:rPr>
                        <a:t>Some countries mandate vaccination of select groups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dirty="0">
                          <a:effectLst/>
                        </a:rPr>
                        <a:t>The Roadmap is unchanged, but countries mandating vaccination of select groups might allocate the vaccine in a manner different from the Roadmap.</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3274589910"/>
                  </a:ext>
                </a:extLst>
              </a:tr>
              <a:tr h="622198">
                <a:tc>
                  <a:txBody>
                    <a:bodyPr/>
                    <a:lstStyle/>
                    <a:p>
                      <a:pPr marL="45720" marR="0" algn="l">
                        <a:spcBef>
                          <a:spcPts val="0"/>
                        </a:spcBef>
                        <a:spcAft>
                          <a:spcPts val="0"/>
                        </a:spcAft>
                      </a:pPr>
                      <a:r>
                        <a:rPr lang="en-SG" sz="1400">
                          <a:effectLst/>
                        </a:rPr>
                        <a:t>Some employers require proof of vaccination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dirty="0">
                          <a:effectLst/>
                        </a:rPr>
                        <a:t>The Roadmap is unchanged, but such requirements could change rates of vaccine uptake, and would pose hazards for those individuals for whom the vaccine is medically contraindicated and could raise issues around discrimination against those unable to obtain the vaccine and therefore unable to work.</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4174138861"/>
                  </a:ext>
                </a:extLst>
              </a:tr>
              <a:tr h="678763">
                <a:tc>
                  <a:txBody>
                    <a:bodyPr/>
                    <a:lstStyle/>
                    <a:p>
                      <a:pPr marL="45720" marR="0" algn="l">
                        <a:spcBef>
                          <a:spcPts val="0"/>
                        </a:spcBef>
                        <a:spcAft>
                          <a:spcPts val="0"/>
                        </a:spcAft>
                      </a:pPr>
                      <a:r>
                        <a:rPr lang="en-SG" sz="1400" dirty="0">
                          <a:effectLst/>
                        </a:rPr>
                        <a:t>Some countries do not provide free vaccine access to non-citizens or people without documentation of legal status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tc>
                  <a:txBody>
                    <a:bodyPr/>
                    <a:lstStyle/>
                    <a:p>
                      <a:pPr marL="64770" marR="0" algn="l">
                        <a:spcBef>
                          <a:spcPts val="0"/>
                        </a:spcBef>
                        <a:spcAft>
                          <a:spcPts val="0"/>
                        </a:spcAft>
                      </a:pPr>
                      <a:r>
                        <a:rPr lang="en-SG" sz="1200" dirty="0">
                          <a:effectLst/>
                        </a:rPr>
                        <a:t>The Roadmap is unchanged. This practice violates the principle of equity and the goals of public health. However, in such cases, other sources of financial support (e.g. philanthropy, civil society organizations, pharmaceutical companies) should be sought to provide vaccination for those individuals.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29" marR="51529" marT="0" marB="0" anchor="ctr"/>
                </a:tc>
                <a:extLst>
                  <a:ext uri="{0D108BD9-81ED-4DB2-BD59-A6C34878D82A}">
                    <a16:rowId xmlns:a16="http://schemas.microsoft.com/office/drawing/2014/main" val="1446024390"/>
                  </a:ext>
                </a:extLst>
              </a:tr>
            </a:tbl>
          </a:graphicData>
        </a:graphic>
      </p:graphicFrame>
      <p:sp>
        <p:nvSpPr>
          <p:cNvPr id="8" name="TextBox 7">
            <a:extLst>
              <a:ext uri="{FF2B5EF4-FFF2-40B4-BE49-F238E27FC236}">
                <a16:creationId xmlns:a16="http://schemas.microsoft.com/office/drawing/2014/main" id="{F2D46D54-2927-4534-9000-D0BDFE090BCE}"/>
              </a:ext>
            </a:extLst>
          </p:cNvPr>
          <p:cNvSpPr txBox="1"/>
          <p:nvPr/>
        </p:nvSpPr>
        <p:spPr>
          <a:xfrm>
            <a:off x="11378254" y="6519446"/>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50000"/>
                  </a:schemeClr>
                </a:solidFill>
              </a:rPr>
              <a:t>23</a:t>
            </a:r>
          </a:p>
        </p:txBody>
      </p:sp>
    </p:spTree>
    <p:extLst>
      <p:ext uri="{BB962C8B-B14F-4D97-AF65-F5344CB8AC3E}">
        <p14:creationId xmlns:p14="http://schemas.microsoft.com/office/powerpoint/2010/main" val="314353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9CAE364-3E01-4249-B856-B89AC8D1B636}"/>
              </a:ext>
            </a:extLst>
          </p:cNvPr>
          <p:cNvGraphicFramePr>
            <a:graphicFrameLocks noGrp="1"/>
          </p:cNvGraphicFramePr>
          <p:nvPr/>
        </p:nvGraphicFramePr>
        <p:xfrm>
          <a:off x="0" y="0"/>
          <a:ext cx="12192000" cy="6858001"/>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1194793674"/>
                    </a:ext>
                  </a:extLst>
                </a:gridCol>
                <a:gridCol w="10287000">
                  <a:extLst>
                    <a:ext uri="{9D8B030D-6E8A-4147-A177-3AD203B41FA5}">
                      <a16:colId xmlns:a16="http://schemas.microsoft.com/office/drawing/2014/main" val="3993870372"/>
                    </a:ext>
                  </a:extLst>
                </a:gridCol>
              </a:tblGrid>
              <a:tr h="432986">
                <a:tc gridSpan="2">
                  <a:txBody>
                    <a:bodyPr/>
                    <a:lstStyle/>
                    <a:p>
                      <a:pPr marL="0" marR="151765">
                        <a:lnSpc>
                          <a:spcPct val="120000"/>
                        </a:lnSpc>
                        <a:spcBef>
                          <a:spcPts val="0"/>
                        </a:spcBef>
                        <a:spcAft>
                          <a:spcPts val="0"/>
                        </a:spcAft>
                      </a:pPr>
                      <a:r>
                        <a:rPr lang="en-US" sz="1800" dirty="0">
                          <a:effectLst/>
                        </a:rPr>
                        <a:t>Legend: Translating Objectives to Priority Groups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302007465"/>
                  </a:ext>
                </a:extLst>
              </a:tr>
              <a:tr h="432986">
                <a:tc rowSpan="3">
                  <a:txBody>
                    <a:bodyPr/>
                    <a:lstStyle/>
                    <a:p>
                      <a:pPr marL="0" marR="151765">
                        <a:lnSpc>
                          <a:spcPct val="120000"/>
                        </a:lnSpc>
                        <a:spcBef>
                          <a:spcPts val="0"/>
                        </a:spcBef>
                        <a:spcAft>
                          <a:spcPts val="0"/>
                        </a:spcAft>
                      </a:pPr>
                      <a:r>
                        <a:rPr lang="en-US" sz="1800" dirty="0">
                          <a:effectLst/>
                        </a:rPr>
                        <a:t>A. Human Well-Being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151765">
                        <a:lnSpc>
                          <a:spcPct val="120000"/>
                        </a:lnSpc>
                        <a:spcBef>
                          <a:spcPts val="0"/>
                        </a:spcBef>
                        <a:spcAft>
                          <a:spcPts val="0"/>
                        </a:spcAft>
                      </a:pPr>
                      <a:r>
                        <a:rPr lang="en-US" sz="1800" dirty="0">
                          <a:effectLst/>
                        </a:rPr>
                        <a:t>A1.</a:t>
                      </a:r>
                      <a:r>
                        <a:rPr lang="en-US" sz="1600" dirty="0">
                          <a:effectLst/>
                        </a:rPr>
                        <a:t> </a:t>
                      </a:r>
                      <a:r>
                        <a:rPr lang="en-US" sz="1800" dirty="0">
                          <a:effectLst/>
                        </a:rPr>
                        <a:t>Reduce deaths and disease burden from the COVID-19 pandemic</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37100965"/>
                  </a:ext>
                </a:extLst>
              </a:tr>
              <a:tr h="632945">
                <a:tc vMerge="1">
                  <a:txBody>
                    <a:bodyPr/>
                    <a:lstStyle/>
                    <a:p>
                      <a:endParaRPr lang="en-US"/>
                    </a:p>
                  </a:txBody>
                  <a:tcPr/>
                </a:tc>
                <a:tc>
                  <a:txBody>
                    <a:bodyPr/>
                    <a:lstStyle/>
                    <a:p>
                      <a:pPr marL="0" marR="151765">
                        <a:lnSpc>
                          <a:spcPct val="120000"/>
                        </a:lnSpc>
                        <a:spcBef>
                          <a:spcPts val="0"/>
                        </a:spcBef>
                        <a:spcAft>
                          <a:spcPts val="0"/>
                        </a:spcAft>
                      </a:pPr>
                      <a:r>
                        <a:rPr lang="en-US" sz="1800" dirty="0">
                          <a:effectLst/>
                        </a:rPr>
                        <a:t>A2.</a:t>
                      </a:r>
                      <a:r>
                        <a:rPr lang="en-US" sz="1600" dirty="0">
                          <a:effectLst/>
                        </a:rPr>
                        <a:t> </a:t>
                      </a:r>
                      <a:r>
                        <a:rPr lang="en-US" sz="1800" dirty="0">
                          <a:effectLst/>
                        </a:rPr>
                        <a:t>Reduce societal and economic disruption (other than through reducing deaths and disease burden)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99847322"/>
                  </a:ext>
                </a:extLst>
              </a:tr>
              <a:tr h="632945">
                <a:tc vMerge="1">
                  <a:txBody>
                    <a:bodyPr/>
                    <a:lstStyle/>
                    <a:p>
                      <a:endParaRPr lang="en-US"/>
                    </a:p>
                  </a:txBody>
                  <a:tcPr/>
                </a:tc>
                <a:tc>
                  <a:txBody>
                    <a:bodyPr/>
                    <a:lstStyle/>
                    <a:p>
                      <a:pPr marL="0" marR="151765">
                        <a:lnSpc>
                          <a:spcPct val="120000"/>
                        </a:lnSpc>
                        <a:spcBef>
                          <a:spcPts val="0"/>
                        </a:spcBef>
                        <a:spcAft>
                          <a:spcPts val="0"/>
                        </a:spcAft>
                      </a:pPr>
                      <a:r>
                        <a:rPr lang="en-US" sz="1800">
                          <a:effectLst/>
                        </a:rPr>
                        <a:t>A3. Protect the continuing functioning of essential services, including health services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4767499"/>
                  </a:ext>
                </a:extLst>
              </a:tr>
              <a:tr h="733699">
                <a:tc rowSpan="2">
                  <a:txBody>
                    <a:bodyPr/>
                    <a:lstStyle/>
                    <a:p>
                      <a:pPr marL="0" marR="151765">
                        <a:lnSpc>
                          <a:spcPct val="120000"/>
                        </a:lnSpc>
                        <a:spcBef>
                          <a:spcPts val="0"/>
                        </a:spcBef>
                        <a:spcAft>
                          <a:spcPts val="0"/>
                        </a:spcAft>
                      </a:pPr>
                      <a:r>
                        <a:rPr lang="en-US" sz="1800">
                          <a:effectLst/>
                        </a:rPr>
                        <a:t>B. Equal Respect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151765">
                        <a:lnSpc>
                          <a:spcPct val="120000"/>
                        </a:lnSpc>
                        <a:spcBef>
                          <a:spcPts val="0"/>
                        </a:spcBef>
                        <a:spcAft>
                          <a:spcPts val="0"/>
                        </a:spcAft>
                      </a:pPr>
                      <a:r>
                        <a:rPr lang="en-US" sz="1800">
                          <a:effectLst/>
                        </a:rPr>
                        <a:t>B1. Treat the interests of all individuals and groups with equal consideration as allocation and priority-setting decisions are being taken and implemented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52548945"/>
                  </a:ext>
                </a:extLst>
              </a:tr>
              <a:tr h="683351">
                <a:tc vMerge="1">
                  <a:txBody>
                    <a:bodyPr/>
                    <a:lstStyle/>
                    <a:p>
                      <a:endParaRPr lang="en-US"/>
                    </a:p>
                  </a:txBody>
                  <a:tcPr/>
                </a:tc>
                <a:tc>
                  <a:txBody>
                    <a:bodyPr/>
                    <a:lstStyle/>
                    <a:p>
                      <a:pPr marL="0" marR="151765">
                        <a:lnSpc>
                          <a:spcPct val="120000"/>
                        </a:lnSpc>
                        <a:spcBef>
                          <a:spcPts val="0"/>
                        </a:spcBef>
                        <a:spcAft>
                          <a:spcPts val="0"/>
                        </a:spcAft>
                      </a:pPr>
                      <a:r>
                        <a:rPr lang="en-US" sz="1800">
                          <a:effectLst/>
                        </a:rPr>
                        <a:t>B2. Offer a meaningful opportunity to be vaccinated to all individuals and groups who qualify under prioritization criteria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33959879"/>
                  </a:ext>
                </a:extLst>
              </a:tr>
              <a:tr h="1287695">
                <a:tc rowSpan="2">
                  <a:txBody>
                    <a:bodyPr/>
                    <a:lstStyle/>
                    <a:p>
                      <a:pPr marL="0" marR="151765">
                        <a:lnSpc>
                          <a:spcPct val="120000"/>
                        </a:lnSpc>
                        <a:spcBef>
                          <a:spcPts val="0"/>
                        </a:spcBef>
                        <a:spcAft>
                          <a:spcPts val="0"/>
                        </a:spcAft>
                      </a:pPr>
                      <a:r>
                        <a:rPr lang="en-US" sz="1800">
                          <a:effectLst/>
                        </a:rPr>
                        <a:t>C. National Equity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151765">
                        <a:lnSpc>
                          <a:spcPct val="120000"/>
                        </a:lnSpc>
                        <a:spcBef>
                          <a:spcPts val="0"/>
                        </a:spcBef>
                        <a:spcAft>
                          <a:spcPts val="0"/>
                        </a:spcAft>
                      </a:pPr>
                      <a:r>
                        <a:rPr lang="en-US" sz="1800" dirty="0">
                          <a:effectLst/>
                        </a:rPr>
                        <a:t>C1. Ensure that vaccine prioritization within countries takes into account the vulnerabilities, risks and needs of groups who, because of underlying societal, geographic or biomedical factors, are at risk of experiencing greater burdens from the COVID-19 pandemic</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01636372"/>
                  </a:ext>
                </a:extLst>
              </a:tr>
              <a:tr h="1287695">
                <a:tc vMerge="1">
                  <a:txBody>
                    <a:bodyPr/>
                    <a:lstStyle/>
                    <a:p>
                      <a:endParaRPr lang="en-US"/>
                    </a:p>
                  </a:txBody>
                  <a:tcPr/>
                </a:tc>
                <a:tc>
                  <a:txBody>
                    <a:bodyPr/>
                    <a:lstStyle/>
                    <a:p>
                      <a:pPr marL="0" marR="151765">
                        <a:lnSpc>
                          <a:spcPct val="120000"/>
                        </a:lnSpc>
                        <a:spcBef>
                          <a:spcPts val="0"/>
                        </a:spcBef>
                        <a:spcAft>
                          <a:spcPts val="0"/>
                        </a:spcAft>
                      </a:pPr>
                      <a:r>
                        <a:rPr lang="en-US" sz="1800">
                          <a:effectLst/>
                        </a:rPr>
                        <a:t>C2. Develop the immunization delivery systems and infrastructure required to ensure COVID-19 vaccines access to priority populations and take proactive action to ensure equal access to everyone who qualifies under a priority group, particularly socially disadvantaged populations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845619"/>
                  </a:ext>
                </a:extLst>
              </a:tr>
              <a:tr h="733699">
                <a:tc>
                  <a:txBody>
                    <a:bodyPr/>
                    <a:lstStyle/>
                    <a:p>
                      <a:pPr marL="0" marR="151765">
                        <a:lnSpc>
                          <a:spcPct val="120000"/>
                        </a:lnSpc>
                        <a:spcBef>
                          <a:spcPts val="0"/>
                        </a:spcBef>
                        <a:spcAft>
                          <a:spcPts val="0"/>
                        </a:spcAft>
                      </a:pPr>
                      <a:r>
                        <a:rPr lang="en-US" sz="1800">
                          <a:effectLst/>
                        </a:rPr>
                        <a:t>D. Reciprocity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151765">
                        <a:lnSpc>
                          <a:spcPct val="120000"/>
                        </a:lnSpc>
                        <a:spcBef>
                          <a:spcPts val="0"/>
                        </a:spcBef>
                        <a:spcAft>
                          <a:spcPts val="0"/>
                        </a:spcAft>
                      </a:pPr>
                      <a:r>
                        <a:rPr lang="en-US" sz="1800" dirty="0">
                          <a:effectLst/>
                        </a:rPr>
                        <a:t>D1. Protect those who bear significant additional risks and burdens of COVID-19 to safeguard the welfare of others, including health and other essential workers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47887836"/>
                  </a:ext>
                </a:extLst>
              </a:tr>
            </a:tbl>
          </a:graphicData>
        </a:graphic>
      </p:graphicFrame>
      <p:sp>
        <p:nvSpPr>
          <p:cNvPr id="2" name="TextBox 1">
            <a:extLst>
              <a:ext uri="{FF2B5EF4-FFF2-40B4-BE49-F238E27FC236}">
                <a16:creationId xmlns:a16="http://schemas.microsoft.com/office/drawing/2014/main" id="{CF69DEF1-B667-4094-9D3F-DE50318D1CC8}"/>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50000"/>
                  </a:schemeClr>
                </a:solidFill>
              </a:rPr>
              <a:t>24</a:t>
            </a:r>
          </a:p>
        </p:txBody>
      </p:sp>
    </p:spTree>
    <p:extLst>
      <p:ext uri="{BB962C8B-B14F-4D97-AF65-F5344CB8AC3E}">
        <p14:creationId xmlns:p14="http://schemas.microsoft.com/office/powerpoint/2010/main" val="1307564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FCFC76-B019-42D6-A64C-70058B24856B}"/>
              </a:ext>
            </a:extLst>
          </p:cNvPr>
          <p:cNvSpPr txBox="1"/>
          <p:nvPr/>
        </p:nvSpPr>
        <p:spPr>
          <a:xfrm>
            <a:off x="736600" y="1861684"/>
            <a:ext cx="7223760" cy="3539430"/>
          </a:xfrm>
          <a:prstGeom prst="rect">
            <a:avLst/>
          </a:prstGeom>
          <a:noFill/>
        </p:spPr>
        <p:txBody>
          <a:bodyPr wrap="square">
            <a:spAutoFit/>
          </a:bodyPr>
          <a:lstStyle/>
          <a:p>
            <a:pPr marL="0" marR="0">
              <a:spcBef>
                <a:spcPts val="0"/>
              </a:spcBef>
              <a:spcAft>
                <a:spcPts val="0"/>
              </a:spcAft>
            </a:pPr>
            <a:r>
              <a:rPr lang="en-SG" sz="3200" dirty="0">
                <a:effectLst/>
                <a:ea typeface="Times New Roman" panose="02020603050405020304" pitchFamily="18" charset="0"/>
                <a:cs typeface="Times New Roman" panose="02020603050405020304" pitchFamily="18" charset="0"/>
              </a:rPr>
              <a:t>Ensure that vaccine prioritization within countries takes into account the vulnerabilities, risks and needs of groups who, because of </a:t>
            </a:r>
            <a:r>
              <a:rPr lang="en-SG" sz="3200" dirty="0">
                <a:solidFill>
                  <a:srgbClr val="FF0000"/>
                </a:solidFill>
                <a:effectLst/>
                <a:ea typeface="Times New Roman" panose="02020603050405020304" pitchFamily="18" charset="0"/>
                <a:cs typeface="Times New Roman" panose="02020603050405020304" pitchFamily="18" charset="0"/>
              </a:rPr>
              <a:t>underlying societal, ethnic/racial, geographic or biomedical factors,</a:t>
            </a:r>
            <a:r>
              <a:rPr lang="en-SG" sz="3200" dirty="0">
                <a:effectLst/>
                <a:ea typeface="Times New Roman" panose="02020603050405020304" pitchFamily="18" charset="0"/>
                <a:cs typeface="Times New Roman" panose="02020603050405020304" pitchFamily="18" charset="0"/>
              </a:rPr>
              <a:t> are at risk of experiencing greater burdens from the COVID-19 pandemic. </a:t>
            </a:r>
          </a:p>
        </p:txBody>
      </p:sp>
      <p:sp>
        <p:nvSpPr>
          <p:cNvPr id="11" name="Rectangle 10">
            <a:extLst>
              <a:ext uri="{FF2B5EF4-FFF2-40B4-BE49-F238E27FC236}">
                <a16:creationId xmlns:a16="http://schemas.microsoft.com/office/drawing/2014/main" id="{66F49A8F-CD32-4E12-AA19-67EE776AD09C}"/>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Rectangle 11">
            <a:extLst>
              <a:ext uri="{FF2B5EF4-FFF2-40B4-BE49-F238E27FC236}">
                <a16:creationId xmlns:a16="http://schemas.microsoft.com/office/drawing/2014/main" id="{8585EBA2-64EE-4FF2-8989-C150968D1C77}"/>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Title 1">
            <a:extLst>
              <a:ext uri="{FF2B5EF4-FFF2-40B4-BE49-F238E27FC236}">
                <a16:creationId xmlns:a16="http://schemas.microsoft.com/office/drawing/2014/main" id="{D712BC10-00D8-4BED-96FA-BC9EF1CA6305}"/>
              </a:ext>
            </a:extLst>
          </p:cNvPr>
          <p:cNvSpPr txBox="1">
            <a:spLocks/>
          </p:cNvSpPr>
          <p:nvPr/>
        </p:nvSpPr>
        <p:spPr>
          <a:xfrm>
            <a:off x="838200" y="6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4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National Equity Considerations</a:t>
            </a:r>
            <a:endParaRPr lang="en-US" sz="3600" b="1" dirty="0">
              <a:solidFill>
                <a:schemeClr val="bg1"/>
              </a:solidFill>
            </a:endParaRPr>
          </a:p>
        </p:txBody>
      </p:sp>
      <p:pic>
        <p:nvPicPr>
          <p:cNvPr id="32" name="Picture 31" descr="Icon&#10;&#10;Description automatically generated">
            <a:extLst>
              <a:ext uri="{FF2B5EF4-FFF2-40B4-BE49-F238E27FC236}">
                <a16:creationId xmlns:a16="http://schemas.microsoft.com/office/drawing/2014/main" id="{5BD4968B-5D4B-4B43-A333-ADB5B4D25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128" y="1338463"/>
            <a:ext cx="4585872" cy="4585872"/>
          </a:xfrm>
          <a:prstGeom prst="rect">
            <a:avLst/>
          </a:prstGeom>
        </p:spPr>
      </p:pic>
      <p:sp>
        <p:nvSpPr>
          <p:cNvPr id="2" name="TextBox 1">
            <a:extLst>
              <a:ext uri="{FF2B5EF4-FFF2-40B4-BE49-F238E27FC236}">
                <a16:creationId xmlns:a16="http://schemas.microsoft.com/office/drawing/2014/main" id="{CE04294D-DDB4-438E-9635-AA5ABB69B913}"/>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25</a:t>
            </a:r>
          </a:p>
        </p:txBody>
      </p:sp>
    </p:spTree>
    <p:extLst>
      <p:ext uri="{BB962C8B-B14F-4D97-AF65-F5344CB8AC3E}">
        <p14:creationId xmlns:p14="http://schemas.microsoft.com/office/powerpoint/2010/main" val="857369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9D9A-8FDD-A045-9C07-0993451081D1}"/>
              </a:ext>
            </a:extLst>
          </p:cNvPr>
          <p:cNvSpPr>
            <a:spLocks noGrp="1"/>
          </p:cNvSpPr>
          <p:nvPr>
            <p:ph type="ctrTitle"/>
          </p:nvPr>
        </p:nvSpPr>
        <p:spPr>
          <a:xfrm>
            <a:off x="4107093" y="3588309"/>
            <a:ext cx="7085959" cy="609398"/>
          </a:xfrm>
        </p:spPr>
        <p:txBody>
          <a:bodyPr/>
          <a:lstStyle/>
          <a:p>
            <a:r>
              <a:rPr lang="en-US" dirty="0"/>
              <a:t>Thank you</a:t>
            </a:r>
          </a:p>
        </p:txBody>
      </p:sp>
      <p:sp>
        <p:nvSpPr>
          <p:cNvPr id="3" name="Subtitle 2">
            <a:extLst>
              <a:ext uri="{FF2B5EF4-FFF2-40B4-BE49-F238E27FC236}">
                <a16:creationId xmlns:a16="http://schemas.microsoft.com/office/drawing/2014/main" id="{A66F2E46-EBBF-D342-A822-33511649A0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2109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5621-EA76-8249-90AD-60F889A5FE1D}"/>
              </a:ext>
            </a:extLst>
          </p:cNvPr>
          <p:cNvSpPr>
            <a:spLocks noGrp="1"/>
          </p:cNvSpPr>
          <p:nvPr>
            <p:ph type="title"/>
          </p:nvPr>
        </p:nvSpPr>
        <p:spPr/>
        <p:txBody>
          <a:bodyPr/>
          <a:lstStyle/>
          <a:p>
            <a:r>
              <a:rPr lang="en-US" dirty="0"/>
              <a:t>Additional slides</a:t>
            </a:r>
          </a:p>
        </p:txBody>
      </p:sp>
    </p:spTree>
    <p:extLst>
      <p:ext uri="{BB962C8B-B14F-4D97-AF65-F5344CB8AC3E}">
        <p14:creationId xmlns:p14="http://schemas.microsoft.com/office/powerpoint/2010/main" val="2279189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0AC6423-9F35-4743-BDFD-B1DC2F8A478D}"/>
              </a:ext>
            </a:extLst>
          </p:cNvPr>
          <p:cNvGraphicFramePr>
            <a:graphicFrameLocks noGrp="1"/>
          </p:cNvGraphicFramePr>
          <p:nvPr/>
        </p:nvGraphicFramePr>
        <p:xfrm>
          <a:off x="0" y="0"/>
          <a:ext cx="12192000" cy="6858001"/>
        </p:xfrm>
        <a:graphic>
          <a:graphicData uri="http://schemas.openxmlformats.org/drawingml/2006/table">
            <a:tbl>
              <a:tblPr firstRow="1" firstCol="1" bandRow="1">
                <a:tableStyleId>{5C22544A-7EE6-4342-B048-85BDC9FD1C3A}</a:tableStyleId>
              </a:tblPr>
              <a:tblGrid>
                <a:gridCol w="1532328">
                  <a:extLst>
                    <a:ext uri="{9D8B030D-6E8A-4147-A177-3AD203B41FA5}">
                      <a16:colId xmlns:a16="http://schemas.microsoft.com/office/drawing/2014/main" val="750559845"/>
                    </a:ext>
                  </a:extLst>
                </a:gridCol>
                <a:gridCol w="10659672">
                  <a:extLst>
                    <a:ext uri="{9D8B030D-6E8A-4147-A177-3AD203B41FA5}">
                      <a16:colId xmlns:a16="http://schemas.microsoft.com/office/drawing/2014/main" val="1664778509"/>
                    </a:ext>
                  </a:extLst>
                </a:gridCol>
              </a:tblGrid>
              <a:tr h="1008243">
                <a:tc gridSpan="2">
                  <a:txBody>
                    <a:bodyPr/>
                    <a:lstStyle/>
                    <a:p>
                      <a:pPr marL="0" marR="0" algn="ctr">
                        <a:spcBef>
                          <a:spcPts val="0"/>
                        </a:spcBef>
                        <a:spcAft>
                          <a:spcPts val="600"/>
                        </a:spcAft>
                      </a:pPr>
                      <a:r>
                        <a:rPr lang="en-SG" sz="1600" dirty="0">
                          <a:effectLst/>
                        </a:rPr>
                        <a:t>Epidemiologic Setting Scenario: </a:t>
                      </a:r>
                      <a:r>
                        <a:rPr lang="en-SG" sz="1600" u="sng" dirty="0">
                          <a:effectLst/>
                        </a:rPr>
                        <a:t>No Cases</a:t>
                      </a:r>
                      <a:r>
                        <a:rPr lang="en-SG" sz="1600" dirty="0">
                          <a:effectLst/>
                        </a:rPr>
                        <a:t>  </a:t>
                      </a:r>
                      <a:endParaRPr lang="en-US" sz="1600" dirty="0">
                        <a:effectLst/>
                      </a:endParaRPr>
                    </a:p>
                    <a:p>
                      <a:pPr marL="0" marR="0">
                        <a:spcBef>
                          <a:spcPts val="0"/>
                        </a:spcBef>
                        <a:spcAft>
                          <a:spcPts val="0"/>
                        </a:spcAft>
                      </a:pPr>
                      <a:r>
                        <a:rPr lang="en-SG" sz="1400" b="1" dirty="0">
                          <a:effectLst/>
                        </a:rPr>
                        <a:t>Overall public health strategy for epidemiologic setting: Initial focus on prevention of community transmission; also, reciprocity. Expand to preserve control of transmission and reduce reliance on most burdensome non-pharmaceutical interventions, as well as to protect highest risk individuals in the event of importation-associated outbreaks. (A1) (A2) (A3) (B1) (C1) (D1)</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336" marR="59336" marT="0" marB="0" anchor="ctr"/>
                </a:tc>
                <a:tc hMerge="1">
                  <a:txBody>
                    <a:bodyPr/>
                    <a:lstStyle/>
                    <a:p>
                      <a:endParaRPr lang="en-US"/>
                    </a:p>
                  </a:txBody>
                  <a:tcPr/>
                </a:tc>
                <a:extLst>
                  <a:ext uri="{0D108BD9-81ED-4DB2-BD59-A6C34878D82A}">
                    <a16:rowId xmlns:a16="http://schemas.microsoft.com/office/drawing/2014/main" val="3241525556"/>
                  </a:ext>
                </a:extLst>
              </a:tr>
              <a:tr h="388772">
                <a:tc>
                  <a:txBody>
                    <a:bodyPr/>
                    <a:lstStyle/>
                    <a:p>
                      <a:pPr marL="0" marR="0" algn="ctr">
                        <a:spcBef>
                          <a:spcPts val="0"/>
                        </a:spcBef>
                        <a:spcAft>
                          <a:spcPts val="0"/>
                        </a:spcAft>
                      </a:pPr>
                      <a:r>
                        <a:rPr lang="en-SG" sz="1200">
                          <a:effectLst/>
                        </a:rPr>
                        <a:t>Vaccine supply</a:t>
                      </a:r>
                      <a:endParaRPr lang="en-US" sz="1200">
                        <a:effectLst/>
                      </a:endParaRPr>
                    </a:p>
                    <a:p>
                      <a:pPr marL="0" marR="0" algn="ctr">
                        <a:spcBef>
                          <a:spcPts val="0"/>
                        </a:spcBef>
                        <a:spcAft>
                          <a:spcPts val="0"/>
                        </a:spcAft>
                      </a:pPr>
                      <a:r>
                        <a:rPr lang="en-SG" sz="1200">
                          <a:effectLst/>
                        </a:rPr>
                        <a:t>scenario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336" marR="59336" marT="0" marB="0" anchor="ctr"/>
                </a:tc>
                <a:tc>
                  <a:txBody>
                    <a:bodyPr/>
                    <a:lstStyle/>
                    <a:p>
                      <a:pPr marL="0" marR="0" algn="ctr">
                        <a:spcBef>
                          <a:spcPts val="0"/>
                        </a:spcBef>
                        <a:spcAft>
                          <a:spcPts val="0"/>
                        </a:spcAft>
                      </a:pPr>
                      <a:r>
                        <a:rPr lang="en-SG" sz="1800" dirty="0">
                          <a:effectLst/>
                        </a:rPr>
                        <a:t>Priority populations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336" marR="59336" marT="0" marB="0" anchor="ctr"/>
                </a:tc>
                <a:extLst>
                  <a:ext uri="{0D108BD9-81ED-4DB2-BD59-A6C34878D82A}">
                    <a16:rowId xmlns:a16="http://schemas.microsoft.com/office/drawing/2014/main" val="4166915633"/>
                  </a:ext>
                </a:extLst>
              </a:tr>
              <a:tr h="2431846">
                <a:tc>
                  <a:txBody>
                    <a:bodyPr/>
                    <a:lstStyle/>
                    <a:p>
                      <a:pPr marL="0" marR="0">
                        <a:spcBef>
                          <a:spcPts val="0"/>
                        </a:spcBef>
                        <a:spcAft>
                          <a:spcPts val="0"/>
                        </a:spcAft>
                      </a:pPr>
                      <a:r>
                        <a:rPr lang="en-SG" sz="1200">
                          <a:effectLst/>
                        </a:rPr>
                        <a:t>Stage I (very limited vaccine availability, ranging from 1-10%)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336" marR="59336" marT="0" marB="0" anchor="ctr"/>
                </a:tc>
                <a:tc>
                  <a:txBody>
                    <a:bodyPr/>
                    <a:lstStyle/>
                    <a:p>
                      <a:pPr marL="0" marR="0">
                        <a:spcBef>
                          <a:spcPts val="0"/>
                        </a:spcBef>
                        <a:spcAft>
                          <a:spcPts val="0"/>
                        </a:spcAft>
                      </a:pPr>
                      <a:r>
                        <a:rPr lang="en-SG" sz="1400" dirty="0">
                          <a:effectLst/>
                        </a:rPr>
                        <a:t>- Health workers at </a:t>
                      </a:r>
                      <a:r>
                        <a:rPr lang="en-SG" sz="1400" u="sng" dirty="0">
                          <a:effectLst/>
                        </a:rPr>
                        <a:t>high to very high risk</a:t>
                      </a:r>
                      <a:r>
                        <a:rPr lang="en-SG" sz="1400" dirty="0">
                          <a:effectLst/>
                        </a:rPr>
                        <a:t> of acquiring and transmitting infection </a:t>
                      </a:r>
                      <a:r>
                        <a:rPr lang="en-US" sz="1400" dirty="0">
                          <a:effectLst/>
                        </a:rPr>
                        <a:t>as defined by interim guidance forthcoming from WHO</a:t>
                      </a:r>
                      <a:r>
                        <a:rPr lang="en-SG" sz="1400" dirty="0">
                          <a:effectLst/>
                        </a:rPr>
                        <a:t>  (A1) (A3) (D1)</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Essential travellers at risk for acquiring infection outside the home country and reintroducing infection upon return to home country (e.g. students, business travellers, migrant workers, aid workers). Countries should define essential travellers in a way that constrains the ability of economically and politically powerful individuals to exploit this priority group to their advantage. (A1) (A2) (A3)</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Border protection staff screening for imported cases and workers for outbreak management (e.g. isolation and quarantine managers, immunization deployment staff) (A1) (A2) (D1) </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Emergency reserve utilization for focused outbreak response (e.g. importation outbreaks) (A1) (A2)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336" marR="59336" marT="0" marB="0" anchor="ctr"/>
                </a:tc>
                <a:extLst>
                  <a:ext uri="{0D108BD9-81ED-4DB2-BD59-A6C34878D82A}">
                    <a16:rowId xmlns:a16="http://schemas.microsoft.com/office/drawing/2014/main" val="2328722477"/>
                  </a:ext>
                </a:extLst>
              </a:tr>
              <a:tr h="1326461">
                <a:tc>
                  <a:txBody>
                    <a:bodyPr/>
                    <a:lstStyle/>
                    <a:p>
                      <a:pPr marL="0" marR="0">
                        <a:spcBef>
                          <a:spcPts val="0"/>
                        </a:spcBef>
                        <a:spcAft>
                          <a:spcPts val="0"/>
                        </a:spcAft>
                      </a:pPr>
                      <a:r>
                        <a:rPr lang="en-SG" sz="1200">
                          <a:effectLst/>
                        </a:rPr>
                        <a:t>Stage II (limited vaccine availability, ranging from 11-20%)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336" marR="59336" marT="0" marB="0" anchor="ctr"/>
                </a:tc>
                <a:tc>
                  <a:txBody>
                    <a:bodyPr/>
                    <a:lstStyle/>
                    <a:p>
                      <a:pPr marL="0" marR="0">
                        <a:spcBef>
                          <a:spcPts val="0"/>
                        </a:spcBef>
                        <a:spcAft>
                          <a:spcPts val="0"/>
                        </a:spcAft>
                      </a:pPr>
                      <a:r>
                        <a:rPr lang="en-SG" sz="1400" dirty="0">
                          <a:effectLst/>
                        </a:rPr>
                        <a:t>- Health workers at </a:t>
                      </a:r>
                      <a:r>
                        <a:rPr lang="en-SG" sz="1400" u="sng" dirty="0">
                          <a:effectLst/>
                        </a:rPr>
                        <a:t>low to moderate risk </a:t>
                      </a:r>
                      <a:r>
                        <a:rPr lang="en-SG" sz="1400" dirty="0">
                          <a:effectLst/>
                        </a:rPr>
                        <a:t>of acquiring and transmitting infection </a:t>
                      </a:r>
                      <a:r>
                        <a:rPr lang="en-US" sz="1400" dirty="0">
                          <a:effectLst/>
                        </a:rPr>
                        <a:t>as defined by interim guidance forthcoming from WHO</a:t>
                      </a:r>
                      <a:r>
                        <a:rPr lang="en-SG" sz="1400" dirty="0">
                          <a:effectLst/>
                        </a:rPr>
                        <a:t> (A1) (A3) (D1)</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All travellers at risk for acquiring infection outside the home country and reintroducing infection upon return to home country (A1) (A2) </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Emergency reserve of vaccines utilization for outbreak mitigation (e.g. importation outbreaks) (A1) (A2)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336" marR="59336" marT="0" marB="0" anchor="ctr"/>
                </a:tc>
                <a:extLst>
                  <a:ext uri="{0D108BD9-81ED-4DB2-BD59-A6C34878D82A}">
                    <a16:rowId xmlns:a16="http://schemas.microsoft.com/office/drawing/2014/main" val="1191877911"/>
                  </a:ext>
                </a:extLst>
              </a:tr>
              <a:tr h="1702679">
                <a:tc>
                  <a:txBody>
                    <a:bodyPr/>
                    <a:lstStyle/>
                    <a:p>
                      <a:pPr marL="0" marR="0">
                        <a:spcBef>
                          <a:spcPts val="0"/>
                        </a:spcBef>
                        <a:spcAft>
                          <a:spcPts val="0"/>
                        </a:spcAft>
                      </a:pPr>
                      <a:r>
                        <a:rPr lang="en-SG" sz="1200" dirty="0">
                          <a:effectLst/>
                        </a:rPr>
                        <a:t>Stage III (moderate vaccine availability, ranging from 21-50%)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336" marR="59336" marT="0" marB="0" anchor="ctr"/>
                </a:tc>
                <a:tc>
                  <a:txBody>
                    <a:bodyPr/>
                    <a:lstStyle/>
                    <a:p>
                      <a:pPr marL="0" marR="0">
                        <a:spcBef>
                          <a:spcPts val="0"/>
                        </a:spcBef>
                        <a:spcAft>
                          <a:spcPts val="0"/>
                        </a:spcAft>
                      </a:pPr>
                      <a:r>
                        <a:rPr lang="en-SG" sz="1400" dirty="0">
                          <a:effectLst/>
                        </a:rPr>
                        <a:t>- Older adults defined by age-based risk specific to country/region, specific age cut-off to be decided at the country level (A1) (C1)</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Age groups at high risk of transmitting infection (A1) (A2)</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Primary and secondary teachers and school staff (A2) (A3) (B1) (C1) </a:t>
                      </a:r>
                      <a:endParaRPr lang="en-US" sz="1400" dirty="0">
                        <a:effectLst/>
                      </a:endParaRPr>
                    </a:p>
                    <a:p>
                      <a:pPr marL="0" marR="0">
                        <a:spcBef>
                          <a:spcPts val="0"/>
                        </a:spcBef>
                        <a:spcAft>
                          <a:spcPts val="0"/>
                        </a:spcAft>
                      </a:pPr>
                      <a:r>
                        <a:rPr lang="en-SG" sz="1400" dirty="0">
                          <a:effectLst/>
                        </a:rPr>
                        <a:t> </a:t>
                      </a:r>
                      <a:endParaRPr lang="en-US" sz="1400" dirty="0">
                        <a:effectLst/>
                      </a:endParaRPr>
                    </a:p>
                    <a:p>
                      <a:pPr marL="0" marR="0">
                        <a:spcBef>
                          <a:spcPts val="0"/>
                        </a:spcBef>
                        <a:spcAft>
                          <a:spcPts val="0"/>
                        </a:spcAft>
                      </a:pPr>
                      <a:r>
                        <a:rPr lang="en-SG" sz="1400" dirty="0">
                          <a:effectLst/>
                        </a:rPr>
                        <a:t>- Other essential workers outside health and education sectors (A2) (A3) (D1)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336" marR="59336" marT="0" marB="0" anchor="ctr"/>
                </a:tc>
                <a:extLst>
                  <a:ext uri="{0D108BD9-81ED-4DB2-BD59-A6C34878D82A}">
                    <a16:rowId xmlns:a16="http://schemas.microsoft.com/office/drawing/2014/main" val="1950910726"/>
                  </a:ext>
                </a:extLst>
              </a:tr>
            </a:tbl>
          </a:graphicData>
        </a:graphic>
      </p:graphicFrame>
      <p:sp>
        <p:nvSpPr>
          <p:cNvPr id="8" name="TextBox 7">
            <a:extLst>
              <a:ext uri="{FF2B5EF4-FFF2-40B4-BE49-F238E27FC236}">
                <a16:creationId xmlns:a16="http://schemas.microsoft.com/office/drawing/2014/main" id="{712BEEF5-4B3C-453C-9959-86F66C63D241}"/>
              </a:ext>
            </a:extLst>
          </p:cNvPr>
          <p:cNvSpPr txBox="1"/>
          <p:nvPr/>
        </p:nvSpPr>
        <p:spPr>
          <a:xfrm>
            <a:off x="11056620" y="6443246"/>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50000"/>
                  </a:schemeClr>
                </a:solidFill>
              </a:rPr>
              <a:t>22</a:t>
            </a:r>
          </a:p>
        </p:txBody>
      </p:sp>
    </p:spTree>
    <p:extLst>
      <p:ext uri="{BB962C8B-B14F-4D97-AF65-F5344CB8AC3E}">
        <p14:creationId xmlns:p14="http://schemas.microsoft.com/office/powerpoint/2010/main" val="4189585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75887B09-FF82-40C9-9078-7FF24122E61F}"/>
              </a:ext>
            </a:extLst>
          </p:cNvPr>
          <p:cNvGraphicFramePr>
            <a:graphicFrameLocks noChangeAspect="1"/>
          </p:cNvGraphicFramePr>
          <p:nvPr>
            <p:custDataLst>
              <p:tags r:id="rId2"/>
            </p:custDataLst>
          </p:nvPr>
        </p:nvGraphicFramePr>
        <p:xfrm>
          <a:off x="2016" y="1829"/>
          <a:ext cx="1588" cy="1588"/>
        </p:xfrm>
        <a:graphic>
          <a:graphicData uri="http://schemas.openxmlformats.org/presentationml/2006/ole">
            <mc:AlternateContent xmlns:mc="http://schemas.openxmlformats.org/markup-compatibility/2006">
              <mc:Choice xmlns:v="urn:schemas-microsoft-com:vml" Requires="v">
                <p:oleObj spid="_x0000_s465924" name="think-cell Slide" r:id="rId17" imgW="395" imgH="396" progId="TCLayout.ActiveDocument.1">
                  <p:embed/>
                </p:oleObj>
              </mc:Choice>
              <mc:Fallback>
                <p:oleObj name="think-cell Slide" r:id="rId17" imgW="395" imgH="396" progId="TCLayout.ActiveDocument.1">
                  <p:embed/>
                  <p:pic>
                    <p:nvPicPr>
                      <p:cNvPr id="8" name="Object 6" hidden="1">
                        <a:extLst>
                          <a:ext uri="{FF2B5EF4-FFF2-40B4-BE49-F238E27FC236}">
                            <a16:creationId xmlns:a16="http://schemas.microsoft.com/office/drawing/2014/main" id="{75887B09-FF82-40C9-9078-7FF24122E61F}"/>
                          </a:ext>
                        </a:extLst>
                      </p:cNvPr>
                      <p:cNvPicPr/>
                      <p:nvPr/>
                    </p:nvPicPr>
                    <p:blipFill>
                      <a:blip r:embed="rId18"/>
                      <a:stretch>
                        <a:fillRect/>
                      </a:stretch>
                    </p:blipFill>
                    <p:spPr>
                      <a:xfrm>
                        <a:off x="2016" y="1829"/>
                        <a:ext cx="1588" cy="1588"/>
                      </a:xfrm>
                      <a:prstGeom prst="rect">
                        <a:avLst/>
                      </a:prstGeom>
                    </p:spPr>
                  </p:pic>
                </p:oleObj>
              </mc:Fallback>
            </mc:AlternateContent>
          </a:graphicData>
        </a:graphic>
      </p:graphicFrame>
      <p:sp>
        <p:nvSpPr>
          <p:cNvPr id="7" name="Rectangle 1" hidden="1">
            <a:extLst>
              <a:ext uri="{FF2B5EF4-FFF2-40B4-BE49-F238E27FC236}">
                <a16:creationId xmlns:a16="http://schemas.microsoft.com/office/drawing/2014/main" id="{5A7E7896-58CE-4001-88DC-55B20B43FCF2}"/>
              </a:ext>
            </a:extLst>
          </p:cNvPr>
          <p:cNvSpPr/>
          <p:nvPr>
            <p:custDataLst>
              <p:tags r:id="rId3"/>
            </p:custDataLst>
          </p:nvPr>
        </p:nvSpPr>
        <p:spPr>
          <a:xfrm>
            <a:off x="428" y="241"/>
            <a:ext cx="158739" cy="15873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58">
              <a:spcBef>
                <a:spcPts val="300"/>
              </a:spcBef>
              <a:spcAft>
                <a:spcPts val="300"/>
              </a:spcAft>
              <a:defRPr/>
            </a:pPr>
            <a:endParaRPr lang="en-US" sz="3580" b="1">
              <a:solidFill>
                <a:srgbClr val="FFFFFF"/>
              </a:solidFill>
              <a:latin typeface="Carnero Semibold"/>
              <a:ea typeface="+mj-ea"/>
              <a:sym typeface="Carnero Semibold"/>
            </a:endParaRPr>
          </a:p>
        </p:txBody>
      </p:sp>
      <p:sp>
        <p:nvSpPr>
          <p:cNvPr id="2" name="2. Slide Title">
            <a:extLst>
              <a:ext uri="{FF2B5EF4-FFF2-40B4-BE49-F238E27FC236}">
                <a16:creationId xmlns:a16="http://schemas.microsoft.com/office/drawing/2014/main" id="{3109EF42-694F-4C17-AA6E-12B03C3D99FC}"/>
              </a:ext>
            </a:extLst>
          </p:cNvPr>
          <p:cNvSpPr>
            <a:spLocks noGrp="1"/>
          </p:cNvSpPr>
          <p:nvPr>
            <p:ph type="title"/>
            <p:custDataLst>
              <p:tags r:id="rId4"/>
            </p:custDataLst>
          </p:nvPr>
        </p:nvSpPr>
        <p:spPr>
          <a:xfrm>
            <a:off x="555126" y="172441"/>
            <a:ext cx="10146650" cy="769387"/>
          </a:xfrm>
          <a:noFill/>
          <a:ln/>
          <a:extLst>
            <a:ext uri="{909E8E84-426E-40DD-AFC4-6F175D3DCCD1}">
              <a14:hiddenFill xmlns:a14="http://schemas.microsoft.com/office/drawing/2010/main">
                <a:solidFill>
                  <a:srgbClr val="FFFFFF"/>
                </a:solidFill>
              </a14:hiddenFill>
            </a:ext>
          </a:extLst>
        </p:spPr>
        <p:txBody>
          <a:bodyPr wrap="square" anchor="t" anchorCtr="0">
            <a:noAutofit/>
          </a:bodyPr>
          <a:lstStyle/>
          <a:p>
            <a:r>
              <a:rPr lang="en-US" sz="3580" dirty="0">
                <a:latin typeface="Carnero Semibold"/>
              </a:rPr>
              <a:t>Allocation Framework and Allocation Mechanism for Vaccines based on extensive country input</a:t>
            </a:r>
          </a:p>
        </p:txBody>
      </p:sp>
      <p:sp>
        <p:nvSpPr>
          <p:cNvPr id="11" name="TextBox 10">
            <a:extLst>
              <a:ext uri="{FF2B5EF4-FFF2-40B4-BE49-F238E27FC236}">
                <a16:creationId xmlns:a16="http://schemas.microsoft.com/office/drawing/2014/main" id="{B6459E55-8803-43F4-B4BD-35EAC6F95DDA}"/>
              </a:ext>
            </a:extLst>
          </p:cNvPr>
          <p:cNvSpPr txBox="1"/>
          <p:nvPr>
            <p:custDataLst>
              <p:tags r:id="rId5"/>
            </p:custDataLst>
          </p:nvPr>
        </p:nvSpPr>
        <p:spPr>
          <a:xfrm>
            <a:off x="555126" y="1812909"/>
            <a:ext cx="1112145"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58">
              <a:buClr>
                <a:srgbClr val="000000"/>
              </a:buClr>
              <a:defRPr/>
            </a:pPr>
            <a:r>
              <a:rPr lang="en-US" b="1">
                <a:solidFill>
                  <a:srgbClr val="FF7C5C"/>
                </a:solidFill>
                <a:latin typeface="Carnero Semibold"/>
              </a:rPr>
              <a:t>Goals</a:t>
            </a:r>
          </a:p>
        </p:txBody>
      </p:sp>
      <p:sp>
        <p:nvSpPr>
          <p:cNvPr id="12" name="TextBox 11">
            <a:extLst>
              <a:ext uri="{FF2B5EF4-FFF2-40B4-BE49-F238E27FC236}">
                <a16:creationId xmlns:a16="http://schemas.microsoft.com/office/drawing/2014/main" id="{7C005A12-A930-413C-A773-F5496D0A58FB}"/>
              </a:ext>
            </a:extLst>
          </p:cNvPr>
          <p:cNvSpPr txBox="1"/>
          <p:nvPr>
            <p:custDataLst>
              <p:tags r:id="rId6"/>
            </p:custDataLst>
          </p:nvPr>
        </p:nvSpPr>
        <p:spPr>
          <a:xfrm>
            <a:off x="555126" y="3037977"/>
            <a:ext cx="1112145"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58">
              <a:buClr>
                <a:srgbClr val="000000"/>
              </a:buClr>
              <a:defRPr/>
            </a:pPr>
            <a:r>
              <a:rPr lang="en-US" b="1">
                <a:solidFill>
                  <a:srgbClr val="FF7C5C"/>
                </a:solidFill>
                <a:latin typeface="Carnero Semibold"/>
              </a:rPr>
              <a:t>Priorities</a:t>
            </a:r>
          </a:p>
        </p:txBody>
      </p:sp>
      <p:sp>
        <p:nvSpPr>
          <p:cNvPr id="18" name="TextBox 17">
            <a:extLst>
              <a:ext uri="{FF2B5EF4-FFF2-40B4-BE49-F238E27FC236}">
                <a16:creationId xmlns:a16="http://schemas.microsoft.com/office/drawing/2014/main" id="{5553BDD0-54E9-470B-8D47-5854F7770E5A}"/>
              </a:ext>
            </a:extLst>
          </p:cNvPr>
          <p:cNvSpPr txBox="1">
            <a:spLocks/>
          </p:cNvSpPr>
          <p:nvPr>
            <p:custDataLst>
              <p:tags r:id="rId7"/>
            </p:custDataLst>
          </p:nvPr>
        </p:nvSpPr>
        <p:spPr>
          <a:xfrm>
            <a:off x="8455405" y="2710270"/>
            <a:ext cx="3169637" cy="90018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58">
              <a:spcBef>
                <a:spcPts val="0"/>
              </a:spcBef>
              <a:defRPr/>
            </a:pPr>
            <a:r>
              <a:rPr lang="en-US" b="1" dirty="0">
                <a:latin typeface="Carnero Semibold"/>
              </a:rPr>
              <a:t>Participants receive doses to cover more than 20% of their population. </a:t>
            </a:r>
          </a:p>
          <a:p>
            <a:pPr defTabSz="914358">
              <a:spcBef>
                <a:spcPts val="0"/>
              </a:spcBef>
              <a:defRPr/>
            </a:pPr>
            <a:r>
              <a:rPr lang="en-US" dirty="0">
                <a:latin typeface="Carnero Semibold"/>
              </a:rPr>
              <a:t>This would cover additional priority populations.</a:t>
            </a:r>
          </a:p>
        </p:txBody>
      </p:sp>
      <p:sp>
        <p:nvSpPr>
          <p:cNvPr id="19" name="TextBox 18">
            <a:extLst>
              <a:ext uri="{FF2B5EF4-FFF2-40B4-BE49-F238E27FC236}">
                <a16:creationId xmlns:a16="http://schemas.microsoft.com/office/drawing/2014/main" id="{1EFD916D-3994-47B6-9131-15A1D5A95E19}"/>
              </a:ext>
            </a:extLst>
          </p:cNvPr>
          <p:cNvSpPr txBox="1">
            <a:spLocks/>
          </p:cNvSpPr>
          <p:nvPr>
            <p:custDataLst>
              <p:tags r:id="rId8"/>
            </p:custDataLst>
          </p:nvPr>
        </p:nvSpPr>
        <p:spPr>
          <a:xfrm>
            <a:off x="1893832" y="3408771"/>
            <a:ext cx="3169637" cy="126957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58">
              <a:spcBef>
                <a:spcPts val="0"/>
              </a:spcBef>
              <a:defRPr/>
            </a:pPr>
            <a:r>
              <a:rPr lang="en-US" b="1" dirty="0">
                <a:latin typeface="Carnero Semibold"/>
              </a:rPr>
              <a:t>All participants receive doses to cover 3% of their population.</a:t>
            </a:r>
          </a:p>
          <a:p>
            <a:pPr defTabSz="914358">
              <a:spcBef>
                <a:spcPts val="0"/>
              </a:spcBef>
              <a:defRPr/>
            </a:pPr>
            <a:r>
              <a:rPr lang="en-US" dirty="0">
                <a:latin typeface="Carnero Semibold"/>
              </a:rPr>
              <a:t>This would be enough to cover all workers involved in health and social care work.</a:t>
            </a:r>
          </a:p>
        </p:txBody>
      </p:sp>
      <p:sp>
        <p:nvSpPr>
          <p:cNvPr id="20" name="TextBox 19">
            <a:extLst>
              <a:ext uri="{FF2B5EF4-FFF2-40B4-BE49-F238E27FC236}">
                <a16:creationId xmlns:a16="http://schemas.microsoft.com/office/drawing/2014/main" id="{541793C7-5952-4A3C-A986-EA32439CCEBC}"/>
              </a:ext>
            </a:extLst>
          </p:cNvPr>
          <p:cNvSpPr txBox="1">
            <a:spLocks/>
          </p:cNvSpPr>
          <p:nvPr>
            <p:custDataLst>
              <p:tags r:id="rId9"/>
            </p:custDataLst>
          </p:nvPr>
        </p:nvSpPr>
        <p:spPr>
          <a:xfrm>
            <a:off x="5214675" y="3103971"/>
            <a:ext cx="3063324" cy="17620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58">
              <a:spcBef>
                <a:spcPts val="0"/>
              </a:spcBef>
              <a:defRPr/>
            </a:pPr>
            <a:r>
              <a:rPr lang="en-US" b="1" dirty="0">
                <a:latin typeface="Carnero Semibold"/>
              </a:rPr>
              <a:t>All participants receive additional doses beyond the 3% to total 20% of their population (in tranches).</a:t>
            </a:r>
          </a:p>
          <a:p>
            <a:pPr defTabSz="914358">
              <a:spcBef>
                <a:spcPts val="0"/>
              </a:spcBef>
              <a:defRPr/>
            </a:pPr>
            <a:r>
              <a:rPr lang="en-US" dirty="0">
                <a:latin typeface="Carnero Semibold"/>
              </a:rPr>
              <a:t>This could include the elderly, adults with comorbidities or others depending on locally relevant risk factors</a:t>
            </a:r>
          </a:p>
        </p:txBody>
      </p:sp>
      <p:cxnSp>
        <p:nvCxnSpPr>
          <p:cNvPr id="21" name="Straight Connector 20">
            <a:extLst>
              <a:ext uri="{FF2B5EF4-FFF2-40B4-BE49-F238E27FC236}">
                <a16:creationId xmlns:a16="http://schemas.microsoft.com/office/drawing/2014/main" id="{0C6F31B9-5842-4590-8A61-C9D9D3BA38AB}"/>
              </a:ext>
            </a:extLst>
          </p:cNvPr>
          <p:cNvCxnSpPr>
            <a:cxnSpLocks/>
          </p:cNvCxnSpPr>
          <p:nvPr/>
        </p:nvCxnSpPr>
        <p:spPr>
          <a:xfrm>
            <a:off x="1900960" y="3314955"/>
            <a:ext cx="3240730" cy="0"/>
          </a:xfrm>
          <a:prstGeom prst="line">
            <a:avLst/>
          </a:prstGeom>
          <a:ln w="12700" cap="sq">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9624340-C48E-40DC-AD02-2900CDDF9498}"/>
              </a:ext>
            </a:extLst>
          </p:cNvPr>
          <p:cNvSpPr txBox="1">
            <a:spLocks/>
          </p:cNvSpPr>
          <p:nvPr/>
        </p:nvSpPr>
        <p:spPr>
          <a:xfrm>
            <a:off x="1893832" y="2946695"/>
            <a:ext cx="3169637" cy="24620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914358">
              <a:defRPr/>
            </a:pPr>
            <a:r>
              <a:rPr lang="en-US" b="1">
                <a:latin typeface="Carnero Semibold"/>
              </a:rPr>
              <a:t>Health and social care workers</a:t>
            </a:r>
          </a:p>
        </p:txBody>
      </p:sp>
      <p:cxnSp>
        <p:nvCxnSpPr>
          <p:cNvPr id="22" name="Straight Connector 21">
            <a:extLst>
              <a:ext uri="{FF2B5EF4-FFF2-40B4-BE49-F238E27FC236}">
                <a16:creationId xmlns:a16="http://schemas.microsoft.com/office/drawing/2014/main" id="{D5400F25-9122-4F80-A6C0-8E46135FF695}"/>
              </a:ext>
            </a:extLst>
          </p:cNvPr>
          <p:cNvCxnSpPr>
            <a:cxnSpLocks/>
          </p:cNvCxnSpPr>
          <p:nvPr/>
        </p:nvCxnSpPr>
        <p:spPr>
          <a:xfrm>
            <a:off x="5143583" y="2965512"/>
            <a:ext cx="0" cy="337380"/>
          </a:xfrm>
          <a:prstGeom prst="line">
            <a:avLst/>
          </a:prstGeom>
          <a:ln w="12700" cap="sq">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73C74B-2A4C-4D36-A501-842864463FCD}"/>
              </a:ext>
            </a:extLst>
          </p:cNvPr>
          <p:cNvCxnSpPr>
            <a:cxnSpLocks/>
          </p:cNvCxnSpPr>
          <p:nvPr/>
        </p:nvCxnSpPr>
        <p:spPr>
          <a:xfrm>
            <a:off x="8389363" y="2628133"/>
            <a:ext cx="0" cy="337380"/>
          </a:xfrm>
          <a:prstGeom prst="line">
            <a:avLst/>
          </a:prstGeom>
          <a:ln w="12700" cap="sq">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6C23534-4B6D-4034-A091-E59C1A7C6436}"/>
              </a:ext>
            </a:extLst>
          </p:cNvPr>
          <p:cNvSpPr txBox="1">
            <a:spLocks/>
          </p:cNvSpPr>
          <p:nvPr/>
        </p:nvSpPr>
        <p:spPr>
          <a:xfrm>
            <a:off x="8455405" y="2181371"/>
            <a:ext cx="3169637" cy="24620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914358">
              <a:defRPr/>
            </a:pPr>
            <a:r>
              <a:rPr lang="en-US" b="1">
                <a:latin typeface="Carnero Semibold"/>
              </a:rPr>
              <a:t>Further priority groups</a:t>
            </a:r>
          </a:p>
        </p:txBody>
      </p:sp>
      <p:sp>
        <p:nvSpPr>
          <p:cNvPr id="25" name="TextBox 24">
            <a:extLst>
              <a:ext uri="{FF2B5EF4-FFF2-40B4-BE49-F238E27FC236}">
                <a16:creationId xmlns:a16="http://schemas.microsoft.com/office/drawing/2014/main" id="{AAFD535E-7461-4EAB-8CAA-9A42DB4C861E}"/>
              </a:ext>
            </a:extLst>
          </p:cNvPr>
          <p:cNvSpPr txBox="1">
            <a:spLocks/>
          </p:cNvSpPr>
          <p:nvPr/>
        </p:nvSpPr>
        <p:spPr>
          <a:xfrm>
            <a:off x="5214676" y="2622702"/>
            <a:ext cx="3169637" cy="24620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914358">
              <a:defRPr/>
            </a:pPr>
            <a:r>
              <a:rPr lang="en-US" b="1">
                <a:latin typeface="Carnero Semibold"/>
              </a:rPr>
              <a:t>High-risk adults</a:t>
            </a:r>
          </a:p>
        </p:txBody>
      </p:sp>
      <p:cxnSp>
        <p:nvCxnSpPr>
          <p:cNvPr id="27" name="Straight Connector 26">
            <a:extLst>
              <a:ext uri="{FF2B5EF4-FFF2-40B4-BE49-F238E27FC236}">
                <a16:creationId xmlns:a16="http://schemas.microsoft.com/office/drawing/2014/main" id="{1FC0E9AD-E420-4103-AA5A-C00C90C1374B}"/>
              </a:ext>
            </a:extLst>
          </p:cNvPr>
          <p:cNvCxnSpPr>
            <a:cxnSpLocks/>
          </p:cNvCxnSpPr>
          <p:nvPr/>
        </p:nvCxnSpPr>
        <p:spPr>
          <a:xfrm>
            <a:off x="5143583" y="2965511"/>
            <a:ext cx="3240730" cy="0"/>
          </a:xfrm>
          <a:prstGeom prst="line">
            <a:avLst/>
          </a:prstGeom>
          <a:ln w="12700" cap="sq">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2A2E40-06EA-40D7-AF6A-5DB717964906}"/>
              </a:ext>
            </a:extLst>
          </p:cNvPr>
          <p:cNvCxnSpPr>
            <a:cxnSpLocks/>
          </p:cNvCxnSpPr>
          <p:nvPr/>
        </p:nvCxnSpPr>
        <p:spPr>
          <a:xfrm>
            <a:off x="8384313" y="2628133"/>
            <a:ext cx="3240730" cy="0"/>
          </a:xfrm>
          <a:prstGeom prst="line">
            <a:avLst/>
          </a:prstGeom>
          <a:ln w="12700" cap="sq">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58D095-7C8B-4FB3-B7D2-0BB2BBAD6148}"/>
              </a:ext>
            </a:extLst>
          </p:cNvPr>
          <p:cNvSpPr txBox="1"/>
          <p:nvPr>
            <p:custDataLst>
              <p:tags r:id="rId10"/>
            </p:custDataLst>
          </p:nvPr>
        </p:nvSpPr>
        <p:spPr>
          <a:xfrm>
            <a:off x="555126" y="5100928"/>
            <a:ext cx="1112145"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58">
              <a:buClr>
                <a:srgbClr val="000000"/>
              </a:buClr>
              <a:defRPr/>
            </a:pPr>
            <a:r>
              <a:rPr lang="en-US" b="1">
                <a:solidFill>
                  <a:srgbClr val="FF7C5C"/>
                </a:solidFill>
                <a:latin typeface="Carnero Semibold"/>
              </a:rPr>
              <a:t>Timing</a:t>
            </a:r>
          </a:p>
        </p:txBody>
      </p:sp>
      <p:cxnSp>
        <p:nvCxnSpPr>
          <p:cNvPr id="33" name="LineSpecialityArrow 33">
            <a:extLst>
              <a:ext uri="{FF2B5EF4-FFF2-40B4-BE49-F238E27FC236}">
                <a16:creationId xmlns:a16="http://schemas.microsoft.com/office/drawing/2014/main" id="{277593F7-C194-4E7E-BC62-0E726A51F79F}"/>
              </a:ext>
            </a:extLst>
          </p:cNvPr>
          <p:cNvCxnSpPr>
            <a:cxnSpLocks/>
          </p:cNvCxnSpPr>
          <p:nvPr>
            <p:custDataLst>
              <p:tags r:id="rId11"/>
            </p:custDataLst>
          </p:nvPr>
        </p:nvCxnSpPr>
        <p:spPr>
          <a:xfrm>
            <a:off x="1893831" y="5424069"/>
            <a:ext cx="6384168" cy="0"/>
          </a:xfrm>
          <a:prstGeom prst="straightConnector1">
            <a:avLst/>
          </a:prstGeom>
          <a:ln w="6350" cap="flat">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LineSpecialityArrow 33">
            <a:extLst>
              <a:ext uri="{FF2B5EF4-FFF2-40B4-BE49-F238E27FC236}">
                <a16:creationId xmlns:a16="http://schemas.microsoft.com/office/drawing/2014/main" id="{18CE4A76-9809-4B85-958F-B5521ACA3DF5}"/>
              </a:ext>
            </a:extLst>
          </p:cNvPr>
          <p:cNvCxnSpPr>
            <a:cxnSpLocks/>
          </p:cNvCxnSpPr>
          <p:nvPr>
            <p:custDataLst>
              <p:tags r:id="rId12"/>
            </p:custDataLst>
          </p:nvPr>
        </p:nvCxnSpPr>
        <p:spPr>
          <a:xfrm>
            <a:off x="8455405" y="5424069"/>
            <a:ext cx="3169637" cy="0"/>
          </a:xfrm>
          <a:prstGeom prst="straightConnector1">
            <a:avLst/>
          </a:prstGeom>
          <a:ln w="6350" cap="flat">
            <a:solidFill>
              <a:schemeClr val="bg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LineBasicVerticalDefault 4">
            <a:extLst>
              <a:ext uri="{FF2B5EF4-FFF2-40B4-BE49-F238E27FC236}">
                <a16:creationId xmlns:a16="http://schemas.microsoft.com/office/drawing/2014/main" id="{DDB3DEA6-7592-437E-BE10-065E6CA3B505}"/>
              </a:ext>
            </a:extLst>
          </p:cNvPr>
          <p:cNvCxnSpPr>
            <a:cxnSpLocks/>
          </p:cNvCxnSpPr>
          <p:nvPr>
            <p:custDataLst>
              <p:tags r:id="rId13"/>
            </p:custDataLst>
          </p:nvPr>
        </p:nvCxnSpPr>
        <p:spPr>
          <a:xfrm>
            <a:off x="8383099" y="3042187"/>
            <a:ext cx="0" cy="2484079"/>
          </a:xfrm>
          <a:prstGeom prst="straightConnector1">
            <a:avLst/>
          </a:prstGeom>
          <a:ln w="6350" cap="flat">
            <a:solidFill>
              <a:srgbClr val="B3B3B3"/>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6" name="4. Footnote">
            <a:extLst>
              <a:ext uri="{FF2B5EF4-FFF2-40B4-BE49-F238E27FC236}">
                <a16:creationId xmlns:a16="http://schemas.microsoft.com/office/drawing/2014/main" id="{6680BC2E-3E39-4E87-A1D2-81C73093CA3B}"/>
              </a:ext>
            </a:extLst>
          </p:cNvPr>
          <p:cNvSpPr txBox="1"/>
          <p:nvPr>
            <p:custDataLst>
              <p:tags r:id="rId14"/>
            </p:custDataLst>
          </p:nvPr>
        </p:nvSpPr>
        <p:spPr>
          <a:xfrm>
            <a:off x="510190" y="6223851"/>
            <a:ext cx="11179397" cy="153888"/>
          </a:xfrm>
          <a:prstGeom prst="rect">
            <a:avLst/>
          </a:prstGeom>
          <a:noFill/>
        </p:spPr>
        <p:txBody>
          <a:bodyPr wrap="square" lIns="0" tIns="0" rIns="0" bIns="0" rtlCol="0" anchor="b">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indent="0" defTabSz="914358">
              <a:defRPr/>
            </a:pPr>
            <a:r>
              <a:rPr lang="en-US" sz="1000" dirty="0">
                <a:latin typeface="Carnero Semibold"/>
              </a:rPr>
              <a:t>Note: The fundamental principle applies that all participants receive doses at the same rate to the extent possible, notwithstanding likely practical limitations to be further worked out (e.g. minimum delivery volumes)</a:t>
            </a:r>
          </a:p>
        </p:txBody>
      </p:sp>
      <p:sp>
        <p:nvSpPr>
          <p:cNvPr id="37" name="TextBox 36">
            <a:extLst>
              <a:ext uri="{FF2B5EF4-FFF2-40B4-BE49-F238E27FC236}">
                <a16:creationId xmlns:a16="http://schemas.microsoft.com/office/drawing/2014/main" id="{5A9B0B32-0791-4F3A-96B2-3567E8C92A7E}"/>
              </a:ext>
            </a:extLst>
          </p:cNvPr>
          <p:cNvSpPr txBox="1"/>
          <p:nvPr/>
        </p:nvSpPr>
        <p:spPr>
          <a:xfrm>
            <a:off x="510191" y="5950931"/>
            <a:ext cx="11081750" cy="246204"/>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58">
              <a:buClr>
                <a:srgbClr val="000000"/>
              </a:buClr>
              <a:defRPr/>
            </a:pPr>
            <a:r>
              <a:rPr lang="en-US" b="1" dirty="0">
                <a:solidFill>
                  <a:prstClr val="white"/>
                </a:solidFill>
                <a:latin typeface="Carnero Semibold"/>
              </a:rPr>
              <a:t>A buffer will also be set aside for emergency deployment based on immediate needs</a:t>
            </a:r>
          </a:p>
        </p:txBody>
      </p:sp>
      <p:cxnSp>
        <p:nvCxnSpPr>
          <p:cNvPr id="43" name="Straight Connector 42">
            <a:extLst>
              <a:ext uri="{FF2B5EF4-FFF2-40B4-BE49-F238E27FC236}">
                <a16:creationId xmlns:a16="http://schemas.microsoft.com/office/drawing/2014/main" id="{3328B0E1-331E-456E-88CB-76D1B410E642}"/>
              </a:ext>
            </a:extLst>
          </p:cNvPr>
          <p:cNvCxnSpPr/>
          <p:nvPr/>
        </p:nvCxnSpPr>
        <p:spPr>
          <a:xfrm>
            <a:off x="510191" y="5801377"/>
            <a:ext cx="11141951" cy="0"/>
          </a:xfrm>
          <a:prstGeom prst="line">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031E097-C139-4CC5-A643-0B2B3D16791D}"/>
              </a:ext>
            </a:extLst>
          </p:cNvPr>
          <p:cNvSpPr txBox="1">
            <a:spLocks/>
          </p:cNvSpPr>
          <p:nvPr/>
        </p:nvSpPr>
        <p:spPr>
          <a:xfrm>
            <a:off x="3946723" y="4953460"/>
            <a:ext cx="2686830" cy="793753"/>
          </a:xfrm>
          <a:prstGeom prst="rect">
            <a:avLst/>
          </a:prstGeom>
          <a:solidFill>
            <a:srgbClr val="1A0627"/>
          </a:solid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914358">
              <a:defRPr/>
            </a:pPr>
            <a:r>
              <a:rPr lang="en-US" i="1" dirty="0">
                <a:solidFill>
                  <a:prstClr val="white"/>
                </a:solidFill>
                <a:latin typeface="Carnero Semibold"/>
              </a:rPr>
              <a:t>Participants receive doses proportionally to their total population*</a:t>
            </a:r>
          </a:p>
        </p:txBody>
      </p:sp>
      <p:sp>
        <p:nvSpPr>
          <p:cNvPr id="42" name="TextBox 41">
            <a:extLst>
              <a:ext uri="{FF2B5EF4-FFF2-40B4-BE49-F238E27FC236}">
                <a16:creationId xmlns:a16="http://schemas.microsoft.com/office/drawing/2014/main" id="{149CDD1A-982A-4FD0-891C-3039C004BF35}"/>
              </a:ext>
            </a:extLst>
          </p:cNvPr>
          <p:cNvSpPr txBox="1">
            <a:spLocks/>
          </p:cNvSpPr>
          <p:nvPr/>
        </p:nvSpPr>
        <p:spPr>
          <a:xfrm>
            <a:off x="8794679" y="4644373"/>
            <a:ext cx="2984618" cy="1051493"/>
          </a:xfrm>
          <a:prstGeom prst="rect">
            <a:avLst/>
          </a:prstGeom>
          <a:solidFill>
            <a:srgbClr val="1A0627"/>
          </a:solid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914358">
              <a:defRPr/>
            </a:pPr>
            <a:r>
              <a:rPr lang="en-US" i="1" dirty="0">
                <a:solidFill>
                  <a:schemeClr val="bg1"/>
                </a:solidFill>
                <a:latin typeface="Carnero Semibold"/>
                <a:cs typeface="Arial"/>
              </a:rPr>
              <a:t>If protracted severe supply constraints remain, timing is based on participants’ vulnerability and COVID-19 threat</a:t>
            </a:r>
          </a:p>
        </p:txBody>
      </p:sp>
      <p:grpSp>
        <p:nvGrpSpPr>
          <p:cNvPr id="3" name="Group 2">
            <a:extLst>
              <a:ext uri="{FF2B5EF4-FFF2-40B4-BE49-F238E27FC236}">
                <a16:creationId xmlns:a16="http://schemas.microsoft.com/office/drawing/2014/main" id="{855979E1-ADA9-498E-B540-BF297F3D05F4}"/>
              </a:ext>
            </a:extLst>
          </p:cNvPr>
          <p:cNvGrpSpPr/>
          <p:nvPr/>
        </p:nvGrpSpPr>
        <p:grpSpPr>
          <a:xfrm>
            <a:off x="1429017" y="1775582"/>
            <a:ext cx="10146650" cy="351612"/>
            <a:chOff x="2355849" y="2789415"/>
            <a:chExt cx="16732577" cy="1065773"/>
          </a:xfrm>
        </p:grpSpPr>
        <p:sp>
          <p:nvSpPr>
            <p:cNvPr id="32" name="object 16">
              <a:extLst>
                <a:ext uri="{FF2B5EF4-FFF2-40B4-BE49-F238E27FC236}">
                  <a16:creationId xmlns:a16="http://schemas.microsoft.com/office/drawing/2014/main" id="{D9E67711-456D-4936-AF06-168091330048}"/>
                </a:ext>
              </a:extLst>
            </p:cNvPr>
            <p:cNvSpPr/>
            <p:nvPr/>
          </p:nvSpPr>
          <p:spPr>
            <a:xfrm>
              <a:off x="2355849" y="2789415"/>
              <a:ext cx="16732577" cy="1065773"/>
            </a:xfrm>
            <a:custGeom>
              <a:avLst/>
              <a:gdLst/>
              <a:ahLst/>
              <a:cxnLst/>
              <a:rect l="l" t="t" r="r" b="b"/>
              <a:pathLst>
                <a:path w="5880734" h="1045845">
                  <a:moveTo>
                    <a:pt x="522717" y="0"/>
                  </a:moveTo>
                  <a:lnTo>
                    <a:pt x="475138" y="2136"/>
                  </a:lnTo>
                  <a:lnTo>
                    <a:pt x="428756" y="8421"/>
                  </a:lnTo>
                  <a:lnTo>
                    <a:pt x="383756" y="18671"/>
                  </a:lnTo>
                  <a:lnTo>
                    <a:pt x="340322" y="32702"/>
                  </a:lnTo>
                  <a:lnTo>
                    <a:pt x="298638" y="50328"/>
                  </a:lnTo>
                  <a:lnTo>
                    <a:pt x="258889" y="71365"/>
                  </a:lnTo>
                  <a:lnTo>
                    <a:pt x="221260" y="95629"/>
                  </a:lnTo>
                  <a:lnTo>
                    <a:pt x="185935" y="122935"/>
                  </a:lnTo>
                  <a:lnTo>
                    <a:pt x="153098" y="153098"/>
                  </a:lnTo>
                  <a:lnTo>
                    <a:pt x="122935" y="185935"/>
                  </a:lnTo>
                  <a:lnTo>
                    <a:pt x="95629" y="221260"/>
                  </a:lnTo>
                  <a:lnTo>
                    <a:pt x="71365" y="258889"/>
                  </a:lnTo>
                  <a:lnTo>
                    <a:pt x="50328" y="298638"/>
                  </a:lnTo>
                  <a:lnTo>
                    <a:pt x="32702" y="340322"/>
                  </a:lnTo>
                  <a:lnTo>
                    <a:pt x="18671" y="383756"/>
                  </a:lnTo>
                  <a:lnTo>
                    <a:pt x="8421" y="428756"/>
                  </a:lnTo>
                  <a:lnTo>
                    <a:pt x="2136" y="475138"/>
                  </a:lnTo>
                  <a:lnTo>
                    <a:pt x="0" y="522717"/>
                  </a:lnTo>
                  <a:lnTo>
                    <a:pt x="2136" y="570295"/>
                  </a:lnTo>
                  <a:lnTo>
                    <a:pt x="8421" y="616677"/>
                  </a:lnTo>
                  <a:lnTo>
                    <a:pt x="18671" y="661677"/>
                  </a:lnTo>
                  <a:lnTo>
                    <a:pt x="32702" y="705111"/>
                  </a:lnTo>
                  <a:lnTo>
                    <a:pt x="50328" y="746795"/>
                  </a:lnTo>
                  <a:lnTo>
                    <a:pt x="71365" y="786544"/>
                  </a:lnTo>
                  <a:lnTo>
                    <a:pt x="95629" y="824173"/>
                  </a:lnTo>
                  <a:lnTo>
                    <a:pt x="122935" y="859498"/>
                  </a:lnTo>
                  <a:lnTo>
                    <a:pt x="153098" y="892335"/>
                  </a:lnTo>
                  <a:lnTo>
                    <a:pt x="185935" y="922498"/>
                  </a:lnTo>
                  <a:lnTo>
                    <a:pt x="221260" y="949804"/>
                  </a:lnTo>
                  <a:lnTo>
                    <a:pt x="258889" y="974068"/>
                  </a:lnTo>
                  <a:lnTo>
                    <a:pt x="298638" y="995106"/>
                  </a:lnTo>
                  <a:lnTo>
                    <a:pt x="340322" y="1012732"/>
                  </a:lnTo>
                  <a:lnTo>
                    <a:pt x="383756" y="1026762"/>
                  </a:lnTo>
                  <a:lnTo>
                    <a:pt x="428756" y="1037012"/>
                  </a:lnTo>
                  <a:lnTo>
                    <a:pt x="475138" y="1043297"/>
                  </a:lnTo>
                  <a:lnTo>
                    <a:pt x="522717" y="1045434"/>
                  </a:lnTo>
                  <a:lnTo>
                    <a:pt x="5357554" y="1045434"/>
                  </a:lnTo>
                  <a:lnTo>
                    <a:pt x="5405131" y="1043297"/>
                  </a:lnTo>
                  <a:lnTo>
                    <a:pt x="5451511" y="1037012"/>
                  </a:lnTo>
                  <a:lnTo>
                    <a:pt x="5496510" y="1026762"/>
                  </a:lnTo>
                  <a:lnTo>
                    <a:pt x="5539944" y="1012732"/>
                  </a:lnTo>
                  <a:lnTo>
                    <a:pt x="5581627" y="995106"/>
                  </a:lnTo>
                  <a:lnTo>
                    <a:pt x="5621376" y="974068"/>
                  </a:lnTo>
                  <a:lnTo>
                    <a:pt x="5659006" y="949804"/>
                  </a:lnTo>
                  <a:lnTo>
                    <a:pt x="5694331" y="922498"/>
                  </a:lnTo>
                  <a:lnTo>
                    <a:pt x="5727168" y="892335"/>
                  </a:lnTo>
                  <a:lnTo>
                    <a:pt x="5757332" y="859498"/>
                  </a:lnTo>
                  <a:lnTo>
                    <a:pt x="5784639" y="824173"/>
                  </a:lnTo>
                  <a:lnTo>
                    <a:pt x="5808903" y="786544"/>
                  </a:lnTo>
                  <a:lnTo>
                    <a:pt x="5829941" y="746795"/>
                  </a:lnTo>
                  <a:lnTo>
                    <a:pt x="5847567" y="705111"/>
                  </a:lnTo>
                  <a:lnTo>
                    <a:pt x="5861598" y="661677"/>
                  </a:lnTo>
                  <a:lnTo>
                    <a:pt x="5871849" y="616677"/>
                  </a:lnTo>
                  <a:lnTo>
                    <a:pt x="5878134" y="570295"/>
                  </a:lnTo>
                  <a:lnTo>
                    <a:pt x="5880271" y="522717"/>
                  </a:lnTo>
                  <a:lnTo>
                    <a:pt x="5878134" y="475138"/>
                  </a:lnTo>
                  <a:lnTo>
                    <a:pt x="5871849" y="428756"/>
                  </a:lnTo>
                  <a:lnTo>
                    <a:pt x="5861598" y="383756"/>
                  </a:lnTo>
                  <a:lnTo>
                    <a:pt x="5847567" y="340322"/>
                  </a:lnTo>
                  <a:lnTo>
                    <a:pt x="5829941" y="298638"/>
                  </a:lnTo>
                  <a:lnTo>
                    <a:pt x="5808903" y="258889"/>
                  </a:lnTo>
                  <a:lnTo>
                    <a:pt x="5784639" y="221260"/>
                  </a:lnTo>
                  <a:lnTo>
                    <a:pt x="5757332" y="185935"/>
                  </a:lnTo>
                  <a:lnTo>
                    <a:pt x="5727168" y="153098"/>
                  </a:lnTo>
                  <a:lnTo>
                    <a:pt x="5694331" y="122935"/>
                  </a:lnTo>
                  <a:lnTo>
                    <a:pt x="5659006" y="95629"/>
                  </a:lnTo>
                  <a:lnTo>
                    <a:pt x="5621376" y="71365"/>
                  </a:lnTo>
                  <a:lnTo>
                    <a:pt x="5581627" y="50328"/>
                  </a:lnTo>
                  <a:lnTo>
                    <a:pt x="5539944" y="32702"/>
                  </a:lnTo>
                  <a:lnTo>
                    <a:pt x="5496510" y="18671"/>
                  </a:lnTo>
                  <a:lnTo>
                    <a:pt x="5451511" y="8421"/>
                  </a:lnTo>
                  <a:lnTo>
                    <a:pt x="5405131" y="2136"/>
                  </a:lnTo>
                  <a:lnTo>
                    <a:pt x="5357554" y="0"/>
                  </a:lnTo>
                  <a:lnTo>
                    <a:pt x="522717" y="0"/>
                  </a:lnTo>
                  <a:close/>
                </a:path>
              </a:pathLst>
            </a:custGeom>
            <a:ln w="20941">
              <a:solidFill>
                <a:srgbClr val="FF7C5C"/>
              </a:solidFill>
            </a:ln>
          </p:spPr>
          <p:txBody>
            <a:bodyPr wrap="square" lIns="0" tIns="0" rIns="0" bIns="0" rtlCol="0" anchor="ctr"/>
            <a:lstStyle/>
            <a:p>
              <a:pPr algn="ctr" defTabSz="554492"/>
              <a:endParaRPr lang="en-US" sz="1600">
                <a:solidFill>
                  <a:prstClr val="black"/>
                </a:solidFill>
                <a:latin typeface="Calibri"/>
              </a:endParaRPr>
            </a:p>
          </p:txBody>
        </p:sp>
        <p:sp>
          <p:nvSpPr>
            <p:cNvPr id="34" name="object 17">
              <a:extLst>
                <a:ext uri="{FF2B5EF4-FFF2-40B4-BE49-F238E27FC236}">
                  <a16:creationId xmlns:a16="http://schemas.microsoft.com/office/drawing/2014/main" id="{ACEACE9F-9954-4AE3-B5E9-579957C31258}"/>
                </a:ext>
              </a:extLst>
            </p:cNvPr>
            <p:cNvSpPr txBox="1"/>
            <p:nvPr/>
          </p:nvSpPr>
          <p:spPr>
            <a:xfrm>
              <a:off x="2837967" y="2936766"/>
              <a:ext cx="15768340" cy="771071"/>
            </a:xfrm>
            <a:prstGeom prst="rect">
              <a:avLst/>
            </a:prstGeom>
          </p:spPr>
          <p:txBody>
            <a:bodyPr vert="horz" wrap="square" lIns="0" tIns="8086" rIns="0" bIns="0" rtlCol="0" anchor="ctr">
              <a:spAutoFit/>
            </a:bodyPr>
            <a:lstStyle/>
            <a:p>
              <a:pPr marL="7701" algn="ctr" defTabSz="554492">
                <a:spcBef>
                  <a:spcPts val="64"/>
                </a:spcBef>
              </a:pPr>
              <a:r>
                <a:rPr lang="en-US" sz="1600" spc="-3">
                  <a:solidFill>
                    <a:srgbClr val="FF7C5C"/>
                  </a:solidFill>
                  <a:latin typeface="Carnero Book"/>
                  <a:cs typeface="Carnero Book"/>
                </a:rPr>
                <a:t>Protect public health and minimize societal and economic impact by reducing COVID-19 mortality</a:t>
              </a:r>
            </a:p>
          </p:txBody>
        </p:sp>
      </p:grpSp>
      <p:sp>
        <p:nvSpPr>
          <p:cNvPr id="5" name="Footer Placeholder 4">
            <a:extLst>
              <a:ext uri="{FF2B5EF4-FFF2-40B4-BE49-F238E27FC236}">
                <a16:creationId xmlns:a16="http://schemas.microsoft.com/office/drawing/2014/main" id="{447362F0-982C-4FA6-BC0E-A87EAB67B936}"/>
              </a:ext>
            </a:extLst>
          </p:cNvPr>
          <p:cNvSpPr>
            <a:spLocks noGrp="1"/>
          </p:cNvSpPr>
          <p:nvPr>
            <p:ph type="ftr" sz="quarter" idx="5"/>
          </p:nvPr>
        </p:nvSpPr>
        <p:spPr>
          <a:xfrm>
            <a:off x="1154695" y="6535621"/>
            <a:ext cx="944948" cy="112018"/>
          </a:xfrm>
        </p:spPr>
        <p:txBody>
          <a:bodyPr/>
          <a:lstStyle/>
          <a:p>
            <a:pPr marL="7701" defTabSz="554492">
              <a:spcBef>
                <a:spcPts val="49"/>
              </a:spcBef>
            </a:pPr>
            <a:r>
              <a:rPr lang="en-US" spc="9">
                <a:solidFill>
                  <a:prstClr val="white"/>
                </a:solidFill>
              </a:rPr>
              <a:t>Speed, Scale,</a:t>
            </a:r>
            <a:r>
              <a:rPr lang="en-US" spc="-30">
                <a:solidFill>
                  <a:prstClr val="white"/>
                </a:solidFill>
              </a:rPr>
              <a:t> </a:t>
            </a:r>
            <a:r>
              <a:rPr lang="en-US" spc="9">
                <a:solidFill>
                  <a:prstClr val="white"/>
                </a:solidFill>
              </a:rPr>
              <a:t>Access</a:t>
            </a:r>
          </a:p>
        </p:txBody>
      </p:sp>
      <p:sp>
        <p:nvSpPr>
          <p:cNvPr id="6" name="Slide Number Placeholder 5">
            <a:extLst>
              <a:ext uri="{FF2B5EF4-FFF2-40B4-BE49-F238E27FC236}">
                <a16:creationId xmlns:a16="http://schemas.microsoft.com/office/drawing/2014/main" id="{1FAA17DC-2F54-488F-92E4-74D056EE8D6A}"/>
              </a:ext>
            </a:extLst>
          </p:cNvPr>
          <p:cNvSpPr>
            <a:spLocks noGrp="1"/>
          </p:cNvSpPr>
          <p:nvPr>
            <p:ph type="sldNum" sz="quarter" idx="7"/>
          </p:nvPr>
        </p:nvSpPr>
        <p:spPr>
          <a:xfrm>
            <a:off x="11689587" y="6535621"/>
            <a:ext cx="144399" cy="112018"/>
          </a:xfrm>
        </p:spPr>
        <p:txBody>
          <a:bodyPr/>
          <a:lstStyle/>
          <a:p>
            <a:pPr marL="23104" defTabSz="554492">
              <a:spcBef>
                <a:spcPts val="49"/>
              </a:spcBef>
            </a:pPr>
            <a:fld id="{81D60167-4931-47E6-BA6A-407CBD079E47}" type="slidenum">
              <a:rPr lang="en-US" spc="9">
                <a:solidFill>
                  <a:prstClr val="white"/>
                </a:solidFill>
              </a:rPr>
              <a:pPr marL="23104" defTabSz="554492">
                <a:spcBef>
                  <a:spcPts val="49"/>
                </a:spcBef>
              </a:pPr>
              <a:t>28</a:t>
            </a:fld>
            <a:endParaRPr lang="en-US" spc="9">
              <a:solidFill>
                <a:prstClr val="white"/>
              </a:solidFill>
            </a:endParaRPr>
          </a:p>
        </p:txBody>
      </p:sp>
      <p:cxnSp>
        <p:nvCxnSpPr>
          <p:cNvPr id="35" name="Straight Connector 34">
            <a:extLst>
              <a:ext uri="{FF2B5EF4-FFF2-40B4-BE49-F238E27FC236}">
                <a16:creationId xmlns:a16="http://schemas.microsoft.com/office/drawing/2014/main" id="{CFA59198-CFC2-D04F-BE56-33A8F3FC3333}"/>
              </a:ext>
            </a:extLst>
          </p:cNvPr>
          <p:cNvCxnSpPr>
            <a:cxnSpLocks/>
          </p:cNvCxnSpPr>
          <p:nvPr/>
        </p:nvCxnSpPr>
        <p:spPr>
          <a:xfrm>
            <a:off x="1909928" y="3288062"/>
            <a:ext cx="3240730" cy="0"/>
          </a:xfrm>
          <a:prstGeom prst="line">
            <a:avLst/>
          </a:prstGeom>
          <a:ln w="12700" cap="sq">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82B09A-765D-8949-AC3A-CFBDAF48E6FD}"/>
              </a:ext>
            </a:extLst>
          </p:cNvPr>
          <p:cNvCxnSpPr>
            <a:cxnSpLocks/>
          </p:cNvCxnSpPr>
          <p:nvPr/>
        </p:nvCxnSpPr>
        <p:spPr>
          <a:xfrm>
            <a:off x="5152551" y="2938619"/>
            <a:ext cx="0" cy="337380"/>
          </a:xfrm>
          <a:prstGeom prst="line">
            <a:avLst/>
          </a:prstGeom>
          <a:ln w="12700" cap="sq">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8BF74D-F637-7B4D-A54D-67CAECC5E890}"/>
              </a:ext>
            </a:extLst>
          </p:cNvPr>
          <p:cNvCxnSpPr>
            <a:cxnSpLocks/>
          </p:cNvCxnSpPr>
          <p:nvPr/>
        </p:nvCxnSpPr>
        <p:spPr>
          <a:xfrm>
            <a:off x="8398331" y="2601240"/>
            <a:ext cx="0" cy="337380"/>
          </a:xfrm>
          <a:prstGeom prst="line">
            <a:avLst/>
          </a:prstGeom>
          <a:ln w="12700" cap="sq">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AD21E5-E968-4844-9200-65F658821407}"/>
              </a:ext>
            </a:extLst>
          </p:cNvPr>
          <p:cNvCxnSpPr>
            <a:cxnSpLocks/>
          </p:cNvCxnSpPr>
          <p:nvPr/>
        </p:nvCxnSpPr>
        <p:spPr>
          <a:xfrm>
            <a:off x="5152551" y="2938618"/>
            <a:ext cx="3240730" cy="0"/>
          </a:xfrm>
          <a:prstGeom prst="line">
            <a:avLst/>
          </a:prstGeom>
          <a:ln w="12700" cap="sq">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77D742-102D-0A43-8F9D-C9D227D92F97}"/>
              </a:ext>
            </a:extLst>
          </p:cNvPr>
          <p:cNvCxnSpPr>
            <a:cxnSpLocks/>
          </p:cNvCxnSpPr>
          <p:nvPr/>
        </p:nvCxnSpPr>
        <p:spPr>
          <a:xfrm>
            <a:off x="8393281" y="2601240"/>
            <a:ext cx="3240730" cy="0"/>
          </a:xfrm>
          <a:prstGeom prst="line">
            <a:avLst/>
          </a:prstGeom>
          <a:ln w="12700" cap="sq">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30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11D25869-65E5-4C95-B857-593BF5C462C7}"/>
              </a:ext>
            </a:extLst>
          </p:cNvPr>
          <p:cNvGraphicFramePr>
            <a:graphicFrameLocks noChangeAspect="1"/>
          </p:cNvGraphicFramePr>
          <p:nvPr>
            <p:custDataLst>
              <p:tags r:id="rId2"/>
            </p:custDataLst>
          </p:nvPr>
        </p:nvGraphicFramePr>
        <p:xfrm>
          <a:off x="2016" y="1829"/>
          <a:ext cx="1588" cy="1588"/>
        </p:xfrm>
        <a:graphic>
          <a:graphicData uri="http://schemas.openxmlformats.org/presentationml/2006/ole">
            <mc:AlternateContent xmlns:mc="http://schemas.openxmlformats.org/markup-compatibility/2006">
              <mc:Choice xmlns:v="urn:schemas-microsoft-com:vml" Requires="v">
                <p:oleObj spid="_x0000_s463878" name="think-cell Slide" r:id="rId7" imgW="473" imgH="473" progId="TCLayout.ActiveDocument.1">
                  <p:embed/>
                </p:oleObj>
              </mc:Choice>
              <mc:Fallback>
                <p:oleObj name="think-cell Slide" r:id="rId7" imgW="473" imgH="473" progId="TCLayout.ActiveDocument.1">
                  <p:embed/>
                  <p:pic>
                    <p:nvPicPr>
                      <p:cNvPr id="5" name="Object 6" hidden="1">
                        <a:extLst>
                          <a:ext uri="{FF2B5EF4-FFF2-40B4-BE49-F238E27FC236}">
                            <a16:creationId xmlns:a16="http://schemas.microsoft.com/office/drawing/2014/main" id="{11D25869-65E5-4C95-B857-593BF5C462C7}"/>
                          </a:ext>
                        </a:extLst>
                      </p:cNvPr>
                      <p:cNvPicPr/>
                      <p:nvPr/>
                    </p:nvPicPr>
                    <p:blipFill>
                      <a:blip r:embed="rId8"/>
                      <a:stretch>
                        <a:fillRect/>
                      </a:stretch>
                    </p:blipFill>
                    <p:spPr>
                      <a:xfrm>
                        <a:off x="2016" y="1829"/>
                        <a:ext cx="1588" cy="1588"/>
                      </a:xfrm>
                      <a:prstGeom prst="rect">
                        <a:avLst/>
                      </a:prstGeom>
                    </p:spPr>
                  </p:pic>
                </p:oleObj>
              </mc:Fallback>
            </mc:AlternateContent>
          </a:graphicData>
        </a:graphic>
      </p:graphicFrame>
      <p:sp>
        <p:nvSpPr>
          <p:cNvPr id="6" name="Rectangle 1" hidden="1">
            <a:extLst>
              <a:ext uri="{FF2B5EF4-FFF2-40B4-BE49-F238E27FC236}">
                <a16:creationId xmlns:a16="http://schemas.microsoft.com/office/drawing/2014/main" id="{0D8048C9-DD79-469A-85E6-D1166879916C}"/>
              </a:ext>
            </a:extLst>
          </p:cNvPr>
          <p:cNvSpPr/>
          <p:nvPr>
            <p:custDataLst>
              <p:tags r:id="rId3"/>
            </p:custDataLst>
          </p:nvPr>
        </p:nvSpPr>
        <p:spPr>
          <a:xfrm>
            <a:off x="428" y="241"/>
            <a:ext cx="158739" cy="15873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58" rtl="0" eaLnBrk="1" fontAlgn="auto" latinLnBrk="0" hangingPunct="1">
              <a:lnSpc>
                <a:spcPct val="100000"/>
              </a:lnSpc>
              <a:spcBef>
                <a:spcPts val="300"/>
              </a:spcBef>
              <a:spcAft>
                <a:spcPts val="300"/>
              </a:spcAft>
              <a:buClrTx/>
              <a:buSzTx/>
              <a:buFontTx/>
              <a:buNone/>
              <a:tabLst/>
              <a:defRPr/>
            </a:pPr>
            <a:endParaRPr kumimoji="0" lang="en-US" sz="3578" b="1" i="0" u="none" strike="noStrike" kern="1200" cap="none" spc="0" normalizeH="0" baseline="0" noProof="0">
              <a:ln>
                <a:noFill/>
              </a:ln>
              <a:solidFill>
                <a:srgbClr val="FFFFFF"/>
              </a:solidFill>
              <a:effectLst/>
              <a:uLnTx/>
              <a:uFillTx/>
              <a:latin typeface="Carnero Semibold"/>
              <a:ea typeface="+mn-ea"/>
              <a:cs typeface="+mn-cs"/>
              <a:sym typeface="Carnero Semibold"/>
            </a:endParaRPr>
          </a:p>
        </p:txBody>
      </p:sp>
      <p:sp>
        <p:nvSpPr>
          <p:cNvPr id="26" name="Rectangle 25">
            <a:extLst>
              <a:ext uri="{FF2B5EF4-FFF2-40B4-BE49-F238E27FC236}">
                <a16:creationId xmlns:a16="http://schemas.microsoft.com/office/drawing/2014/main" id="{87A33516-A28E-4DB3-81FD-5DBCD1CAD45B}"/>
              </a:ext>
            </a:extLst>
          </p:cNvPr>
          <p:cNvSpPr/>
          <p:nvPr/>
        </p:nvSpPr>
        <p:spPr>
          <a:xfrm>
            <a:off x="7551506" y="4170"/>
            <a:ext cx="4650981" cy="685799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prstTxWarp prst="textNoShape">
              <a:avLst/>
            </a:prstTxWarp>
            <a:noAutofit/>
          </a:bodyPr>
          <a:lstStyle/>
          <a:p>
            <a:pPr marL="0" marR="0" lvl="0" indent="0" algn="ctr" defTabSz="914358"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1A0627"/>
              </a:solidFill>
              <a:effectLst/>
              <a:uLnTx/>
              <a:uFillTx/>
              <a:latin typeface="Carnero Semibold"/>
              <a:ea typeface="+mn-ea"/>
              <a:cs typeface="+mn-cs"/>
            </a:endParaRPr>
          </a:p>
        </p:txBody>
      </p:sp>
      <p:sp>
        <p:nvSpPr>
          <p:cNvPr id="18" name="TextBox 17">
            <a:extLst>
              <a:ext uri="{FF2B5EF4-FFF2-40B4-BE49-F238E27FC236}">
                <a16:creationId xmlns:a16="http://schemas.microsoft.com/office/drawing/2014/main" id="{1EDC2132-DB72-41E3-8ACD-448E45A1A0D0}"/>
              </a:ext>
            </a:extLst>
          </p:cNvPr>
          <p:cNvSpPr txBox="1">
            <a:spLocks/>
          </p:cNvSpPr>
          <p:nvPr/>
        </p:nvSpPr>
        <p:spPr>
          <a:xfrm>
            <a:off x="8120924" y="999796"/>
            <a:ext cx="4020276" cy="261970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200" b="1" i="0" u="none" strike="noStrike" kern="1200" cap="none" spc="0" normalizeH="0" baseline="0" noProof="0" dirty="0">
                <a:ln>
                  <a:noFill/>
                </a:ln>
                <a:solidFill>
                  <a:srgbClr val="F79646"/>
                </a:solidFill>
                <a:effectLst/>
                <a:uLnTx/>
                <a:uFillTx/>
                <a:latin typeface="Carnero Semibold"/>
                <a:ea typeface="+mn-ea"/>
                <a:cs typeface="Arial" panose="020B0604020202020204" pitchFamily="34" charset="0"/>
              </a:rPr>
              <a:t>Status update</a:t>
            </a:r>
          </a:p>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200" b="0" i="0" u="none" strike="noStrike" kern="1200" cap="none" spc="0" normalizeH="0" baseline="0" noProof="0" dirty="0">
                <a:ln>
                  <a:noFill/>
                </a:ln>
                <a:solidFill>
                  <a:srgbClr val="1A0627"/>
                </a:solidFill>
                <a:effectLst/>
                <a:uLnTx/>
                <a:uFillTx/>
                <a:latin typeface="Carnero Semibold"/>
                <a:ea typeface="+mn-ea"/>
                <a:cs typeface="Arial" panose="020B0604020202020204" pitchFamily="34" charset="0"/>
              </a:rPr>
              <a:t>Endorsed by SAGE and published 14 September 2020</a:t>
            </a:r>
          </a:p>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lang="en-US" sz="2200" dirty="0">
              <a:solidFill>
                <a:srgbClr val="1A0627"/>
              </a:solidFill>
              <a:latin typeface="Carnero Semibold"/>
            </a:endParaRPr>
          </a:p>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2200" b="0" i="0" u="none" strike="noStrike" kern="1200" cap="none" spc="0" normalizeH="0" baseline="0" noProof="0" dirty="0">
              <a:ln>
                <a:noFill/>
              </a:ln>
              <a:solidFill>
                <a:srgbClr val="1A0627"/>
              </a:solidFill>
              <a:effectLst/>
              <a:uLnTx/>
              <a:uFillTx/>
              <a:latin typeface="Carnero Semibold"/>
              <a:ea typeface="+mn-ea"/>
              <a:cs typeface="Arial" panose="020B0604020202020204" pitchFamily="34" charset="0"/>
            </a:endParaRPr>
          </a:p>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2200" b="0" i="0" u="none" strike="noStrike" kern="1200" cap="none" spc="0" normalizeH="0" baseline="0" noProof="0" dirty="0">
                <a:ln>
                  <a:noFill/>
                </a:ln>
                <a:solidFill>
                  <a:srgbClr val="1A0627"/>
                </a:solidFill>
                <a:effectLst/>
                <a:uLnTx/>
                <a:uFillTx/>
                <a:latin typeface="Carnero Semibold"/>
                <a:ea typeface="+mn-ea"/>
                <a:cs typeface="Arial" panose="020B0604020202020204" pitchFamily="34" charset="0"/>
              </a:rPr>
              <a:t>at SAGE  6 October 2020</a:t>
            </a:r>
          </a:p>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2200" b="1" i="0" u="none" strike="noStrike" kern="1200" cap="none" spc="0" normalizeH="0" baseline="0" noProof="0" dirty="0">
              <a:ln>
                <a:noFill/>
              </a:ln>
              <a:solidFill>
                <a:srgbClr val="1A0627"/>
              </a:solidFill>
              <a:effectLst/>
              <a:uLnTx/>
              <a:uFillTx/>
              <a:latin typeface="Carnero Semibold"/>
              <a:ea typeface="+mn-ea"/>
              <a:cs typeface="Arial" panose="020B0604020202020204" pitchFamily="34" charset="0"/>
            </a:endParaRPr>
          </a:p>
        </p:txBody>
      </p:sp>
      <p:sp>
        <p:nvSpPr>
          <p:cNvPr id="21" name="2. Slide Title">
            <a:extLst>
              <a:ext uri="{FF2B5EF4-FFF2-40B4-BE49-F238E27FC236}">
                <a16:creationId xmlns:a16="http://schemas.microsoft.com/office/drawing/2014/main" id="{937FC3DB-B495-4AF1-8709-2BEFBF5895E1}"/>
              </a:ext>
            </a:extLst>
          </p:cNvPr>
          <p:cNvSpPr txBox="1">
            <a:spLocks/>
          </p:cNvSpPr>
          <p:nvPr>
            <p:custDataLst>
              <p:tags r:id="rId4"/>
            </p:custDataLst>
          </p:nvPr>
        </p:nvSpPr>
        <p:spPr>
          <a:xfrm>
            <a:off x="555125" y="86710"/>
            <a:ext cx="6880900" cy="1101199"/>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anchor="t" anchorCtr="0">
            <a:spAutoFit/>
          </a:bodyPr>
          <a:lstStyle>
            <a:lvl1pPr>
              <a:defRPr sz="5900" b="1" i="0">
                <a:solidFill>
                  <a:schemeClr val="bg1"/>
                </a:solidFill>
                <a:latin typeface="Carnero Semibold"/>
                <a:ea typeface="+mj-ea"/>
                <a:cs typeface="Carnero Semibold"/>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3578" b="1" i="0" u="none" strike="noStrike" kern="0" cap="none" spc="0" normalizeH="0" baseline="0" noProof="0" dirty="0">
                <a:ln>
                  <a:noFill/>
                </a:ln>
                <a:solidFill>
                  <a:prstClr val="white"/>
                </a:solidFill>
                <a:effectLst/>
                <a:uLnTx/>
                <a:uFillTx/>
                <a:latin typeface="Carnero Semibold"/>
                <a:ea typeface="+mj-ea"/>
              </a:rPr>
              <a:t>WHO </a:t>
            </a:r>
            <a:r>
              <a:rPr kumimoji="0" lang="en-US" sz="3578" b="1" i="0" u="none" strike="noStrike" kern="0" cap="none" spc="0" normalizeH="0" baseline="0" noProof="0" dirty="0">
                <a:ln>
                  <a:noFill/>
                </a:ln>
                <a:solidFill>
                  <a:srgbClr val="E71C57"/>
                </a:solidFill>
                <a:effectLst/>
                <a:uLnTx/>
                <a:uFillTx/>
                <a:latin typeface="Carnero Semibold"/>
                <a:ea typeface="+mj-ea"/>
              </a:rPr>
              <a:t>SAGE Policy development</a:t>
            </a:r>
            <a:r>
              <a:rPr kumimoji="0" lang="en-US" sz="3578" b="1" i="0" u="none" strike="noStrike" kern="0" cap="none" spc="0" normalizeH="0" baseline="0" noProof="0" dirty="0">
                <a:ln>
                  <a:noFill/>
                </a:ln>
                <a:solidFill>
                  <a:prstClr val="white"/>
                </a:solidFill>
                <a:effectLst/>
                <a:uLnTx/>
                <a:uFillTx/>
                <a:latin typeface="Carnero Semibold"/>
                <a:ea typeface="+mj-ea"/>
              </a:rPr>
              <a:t>: steps and processes</a:t>
            </a:r>
          </a:p>
        </p:txBody>
      </p:sp>
      <p:sp>
        <p:nvSpPr>
          <p:cNvPr id="2" name="Footer Placeholder 1">
            <a:extLst>
              <a:ext uri="{FF2B5EF4-FFF2-40B4-BE49-F238E27FC236}">
                <a16:creationId xmlns:a16="http://schemas.microsoft.com/office/drawing/2014/main" id="{D9F6563A-6933-4E91-8833-F38DD7B0DFDE}"/>
              </a:ext>
            </a:extLst>
          </p:cNvPr>
          <p:cNvSpPr>
            <a:spLocks noGrp="1"/>
          </p:cNvSpPr>
          <p:nvPr>
            <p:ph type="ftr" sz="quarter" idx="5"/>
          </p:nvPr>
        </p:nvSpPr>
        <p:spPr>
          <a:xfrm>
            <a:off x="1154348" y="6544452"/>
            <a:ext cx="945014" cy="112018"/>
          </a:xfrm>
          <a:prstGeom prst="rect">
            <a:avLst/>
          </a:prstGeom>
        </p:spPr>
        <p:txBody>
          <a:bodyPr wrap="square" lIns="0" tIns="0" rIns="0" bIns="0">
            <a:spAutoFit/>
          </a:bodyPr>
          <a:lstStyle>
            <a:defPPr>
              <a:defRPr lang="en-US"/>
            </a:defPPr>
            <a:lvl1pPr marL="0" algn="l" defTabSz="914400" rtl="0" eaLnBrk="1" latinLnBrk="0" hangingPunct="1">
              <a:defRPr sz="728" b="0" i="0" kern="1200">
                <a:solidFill>
                  <a:schemeClr val="bg1"/>
                </a:solidFill>
                <a:latin typeface="Carnero Light"/>
                <a:ea typeface="+mn-ea"/>
                <a:cs typeface="Carner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marR="0" lvl="0" indent="0" algn="l" defTabSz="554492" rtl="0" eaLnBrk="1" fontAlgn="auto" latinLnBrk="0" hangingPunct="1">
              <a:lnSpc>
                <a:spcPct val="100000"/>
              </a:lnSpc>
              <a:spcBef>
                <a:spcPts val="49"/>
              </a:spcBef>
              <a:spcAft>
                <a:spcPts val="0"/>
              </a:spcAft>
              <a:buClrTx/>
              <a:buSzTx/>
              <a:buFontTx/>
              <a:buNone/>
              <a:tabLst/>
              <a:defRPr/>
            </a:pPr>
            <a:r>
              <a:rPr lang="en-US" spc="9"/>
              <a:t>Speed, Scale,</a:t>
            </a:r>
            <a:r>
              <a:rPr lang="en-US" spc="-30"/>
              <a:t> </a:t>
            </a:r>
            <a:r>
              <a:rPr lang="en-US" spc="9"/>
              <a:t>Access</a:t>
            </a:r>
            <a:endParaRPr kumimoji="0" lang="en-US" sz="728" b="0" i="0" u="none" strike="noStrike" kern="1200" cap="none" spc="9" normalizeH="0" baseline="0" noProof="0">
              <a:ln>
                <a:noFill/>
              </a:ln>
              <a:solidFill>
                <a:prstClr val="white"/>
              </a:solidFill>
              <a:effectLst/>
              <a:uLnTx/>
              <a:uFillTx/>
              <a:latin typeface="Carnero Light"/>
              <a:ea typeface="+mn-ea"/>
            </a:endParaRPr>
          </a:p>
        </p:txBody>
      </p:sp>
      <p:sp>
        <p:nvSpPr>
          <p:cNvPr id="3" name="Slide Number Placeholder 2">
            <a:extLst>
              <a:ext uri="{FF2B5EF4-FFF2-40B4-BE49-F238E27FC236}">
                <a16:creationId xmlns:a16="http://schemas.microsoft.com/office/drawing/2014/main" id="{0B0851A7-CA86-4BB4-BFDE-D5DC5C6F0B46}"/>
              </a:ext>
            </a:extLst>
          </p:cNvPr>
          <p:cNvSpPr>
            <a:spLocks noGrp="1"/>
          </p:cNvSpPr>
          <p:nvPr>
            <p:ph type="sldNum" sz="quarter" idx="7"/>
          </p:nvPr>
        </p:nvSpPr>
        <p:spPr>
          <a:xfrm>
            <a:off x="11689979" y="6535621"/>
            <a:ext cx="144409" cy="112018"/>
          </a:xfrm>
          <a:prstGeom prst="rect">
            <a:avLst/>
          </a:prstGeom>
        </p:spPr>
        <p:txBody>
          <a:bodyPr wrap="square" lIns="0" tIns="0" rIns="0" bIns="0">
            <a:spAutoFit/>
          </a:bodyPr>
          <a:lstStyle>
            <a:defPPr>
              <a:defRPr lang="en-US"/>
            </a:defPPr>
            <a:lvl1pPr marL="0" algn="l" defTabSz="914400" rtl="0" eaLnBrk="1" latinLnBrk="0" hangingPunct="1">
              <a:defRPr sz="728" b="0" i="0" kern="1200">
                <a:solidFill>
                  <a:schemeClr val="bg1"/>
                </a:solidFill>
                <a:latin typeface="Carnero Light"/>
                <a:ea typeface="+mn-ea"/>
                <a:cs typeface="Carnero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04" marR="0" lvl="0" indent="0" algn="l" defTabSz="554492" rtl="0" eaLnBrk="1" fontAlgn="auto" latinLnBrk="0" hangingPunct="1">
              <a:lnSpc>
                <a:spcPct val="100000"/>
              </a:lnSpc>
              <a:spcBef>
                <a:spcPts val="49"/>
              </a:spcBef>
              <a:spcAft>
                <a:spcPts val="0"/>
              </a:spcAft>
              <a:buClrTx/>
              <a:buSzTx/>
              <a:buFontTx/>
              <a:buNone/>
              <a:tabLst/>
              <a:defRPr/>
            </a:pPr>
            <a:fld id="{81D60167-4931-47E6-BA6A-407CBD079E47}" type="slidenum">
              <a:rPr lang="en-US" spc="9" smtClean="0"/>
              <a:pPr marL="23104">
                <a:spcBef>
                  <a:spcPts val="49"/>
                </a:spcBef>
              </a:pPr>
              <a:t>2</a:t>
            </a:fld>
            <a:endParaRPr kumimoji="0" lang="en-US" sz="728" b="0" i="0" u="none" strike="noStrike" kern="1200" cap="none" spc="9" normalizeH="0" baseline="0" noProof="0">
              <a:ln>
                <a:noFill/>
              </a:ln>
              <a:solidFill>
                <a:prstClr val="white"/>
              </a:solidFill>
              <a:effectLst/>
              <a:uLnTx/>
              <a:uFillTx/>
              <a:latin typeface="Carnero Light"/>
              <a:ea typeface="+mn-ea"/>
            </a:endParaRPr>
          </a:p>
        </p:txBody>
      </p:sp>
      <p:sp>
        <p:nvSpPr>
          <p:cNvPr id="4" name="TextBox 3">
            <a:extLst>
              <a:ext uri="{FF2B5EF4-FFF2-40B4-BE49-F238E27FC236}">
                <a16:creationId xmlns:a16="http://schemas.microsoft.com/office/drawing/2014/main" id="{C6CA20DA-7571-4F24-80C7-913602783B4B}"/>
              </a:ext>
            </a:extLst>
          </p:cNvPr>
          <p:cNvSpPr txBox="1"/>
          <p:nvPr/>
        </p:nvSpPr>
        <p:spPr>
          <a:xfrm>
            <a:off x="555125" y="1405601"/>
            <a:ext cx="6679399" cy="584775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F79646"/>
                </a:solidFill>
                <a:effectLst/>
                <a:highlight>
                  <a:srgbClr val="000000"/>
                </a:highlight>
                <a:uLnTx/>
                <a:uFillTx/>
                <a:latin typeface="Carnero Semibold"/>
                <a:ea typeface="+mn-ea"/>
                <a:cs typeface="+mn-cs"/>
              </a:rPr>
              <a:t>Values Framework </a:t>
            </a:r>
            <a:r>
              <a:rPr kumimoji="0" lang="en-US" sz="2200" b="0" i="0" u="none" strike="noStrike" kern="1200" cap="none" spc="0" normalizeH="0" baseline="0" noProof="0" dirty="0">
                <a:ln>
                  <a:noFill/>
                </a:ln>
                <a:solidFill>
                  <a:prstClr val="white"/>
                </a:solidFill>
                <a:effectLst/>
                <a:highlight>
                  <a:srgbClr val="000000"/>
                </a:highlight>
                <a:uLnTx/>
                <a:uFillTx/>
                <a:latin typeface="Carnero Semibold"/>
                <a:ea typeface="+mn-ea"/>
                <a:cs typeface="+mn-cs"/>
              </a:rPr>
              <a:t>for the allocation and prioritization of COVID-19 vaccination: </a:t>
            </a:r>
            <a:r>
              <a:rPr kumimoji="0" lang="en-GB" sz="2200" b="0" i="0" u="none" strike="noStrike" kern="1200" cap="none" spc="0" normalizeH="0" baseline="0" noProof="0" dirty="0">
                <a:ln>
                  <a:noFill/>
                </a:ln>
                <a:solidFill>
                  <a:prstClr val="white"/>
                </a:solidFill>
                <a:effectLst/>
                <a:highlight>
                  <a:srgbClr val="000000"/>
                </a:highlight>
                <a:uLnTx/>
                <a:uFillTx/>
                <a:latin typeface="Carnero Semibold"/>
                <a:ea typeface="+mn-ea"/>
                <a:cs typeface="+mn-cs"/>
              </a:rPr>
              <a:t> Principles, objectives and target groups of a COVID-19 vaccination programme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200" b="0" i="0" u="none" strike="noStrike" kern="1200" cap="none" spc="0" normalizeH="0" baseline="0" noProof="0" dirty="0">
              <a:ln>
                <a:noFill/>
              </a:ln>
              <a:solidFill>
                <a:prstClr val="white"/>
              </a:solidFill>
              <a:effectLst/>
              <a:highlight>
                <a:srgbClr val="000000"/>
              </a:highlight>
              <a:uLnTx/>
              <a:uFillTx/>
              <a:latin typeface="Carnero Semibold"/>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200" b="1" i="0" u="none" strike="noStrike" kern="1200" cap="none" spc="0" normalizeH="0" baseline="0" noProof="0" dirty="0">
                <a:ln>
                  <a:noFill/>
                </a:ln>
                <a:solidFill>
                  <a:srgbClr val="F79646"/>
                </a:solidFill>
                <a:effectLst/>
                <a:highlight>
                  <a:srgbClr val="000000"/>
                </a:highlight>
                <a:uLnTx/>
                <a:uFillTx/>
                <a:latin typeface="Carnero Semibold"/>
                <a:ea typeface="+mn-ea"/>
                <a:cs typeface="+mn-cs"/>
              </a:rPr>
              <a:t>Guidance on prioritization of target populations </a:t>
            </a:r>
            <a:r>
              <a:rPr kumimoji="0" lang="en-GB" sz="2200" b="0" i="0" u="none" strike="noStrike" kern="1200" cap="none" spc="0" normalizeH="0" baseline="0" noProof="0" dirty="0">
                <a:ln>
                  <a:noFill/>
                </a:ln>
                <a:solidFill>
                  <a:prstClr val="white"/>
                </a:solidFill>
                <a:effectLst/>
                <a:highlight>
                  <a:srgbClr val="000000"/>
                </a:highlight>
                <a:uLnTx/>
                <a:uFillTx/>
                <a:latin typeface="Carnero Semibold"/>
                <a:ea typeface="+mn-ea"/>
                <a:cs typeface="+mn-cs"/>
              </a:rPr>
              <a:t>under supply constrained situations: development of use case scenarios of limited vaccine under different epidemiological settings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200" b="0" i="0" u="none" strike="noStrike" kern="1200" cap="none" spc="0" normalizeH="0" baseline="0" noProof="0" dirty="0">
              <a:ln>
                <a:noFill/>
              </a:ln>
              <a:solidFill>
                <a:prstClr val="white"/>
              </a:solidFill>
              <a:effectLst/>
              <a:highlight>
                <a:srgbClr val="000000"/>
              </a:highlight>
              <a:uLnTx/>
              <a:uFillTx/>
              <a:latin typeface="Carnero Semibold"/>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200" b="1" i="0" u="none" strike="noStrike" kern="1200" cap="none" spc="0" normalizeH="0" baseline="0" noProof="0" dirty="0">
                <a:ln>
                  <a:noFill/>
                </a:ln>
                <a:solidFill>
                  <a:srgbClr val="F79646"/>
                </a:solidFill>
                <a:effectLst/>
                <a:highlight>
                  <a:srgbClr val="000000"/>
                </a:highlight>
                <a:uLnTx/>
                <a:uFillTx/>
                <a:latin typeface="Carnero Semibold"/>
                <a:ea typeface="+mn-ea"/>
                <a:cs typeface="+mn-cs"/>
              </a:rPr>
              <a:t>Policy recommendations on the use of COVID-19 vaccines</a:t>
            </a:r>
            <a:r>
              <a:rPr kumimoji="0" lang="en-GB" sz="2200" b="0" i="0" u="none" strike="noStrike" kern="1200" cap="none" spc="0" normalizeH="0" baseline="0" noProof="0" dirty="0">
                <a:ln>
                  <a:noFill/>
                </a:ln>
                <a:solidFill>
                  <a:prstClr val="white"/>
                </a:solidFill>
                <a:effectLst/>
                <a:highlight>
                  <a:srgbClr val="000000"/>
                </a:highlight>
                <a:uLnTx/>
                <a:uFillTx/>
                <a:latin typeface="Carnero Semibold"/>
                <a:ea typeface="+mn-ea"/>
                <a:cs typeface="+mn-cs"/>
              </a:rPr>
              <a:t> once registered; under consideration of product-specific data and attributes, and with consideration of the regulatory approval process (emergency use or full registration)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highlight>
                <a:srgbClr val="000000"/>
              </a:highlight>
              <a:uLnTx/>
              <a:uFillTx/>
              <a:latin typeface="Carnero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rnero Semibold"/>
              <a:ea typeface="+mn-ea"/>
              <a:cs typeface="+mn-cs"/>
            </a:endParaRPr>
          </a:p>
        </p:txBody>
      </p:sp>
      <p:sp>
        <p:nvSpPr>
          <p:cNvPr id="7" name="Right Arrow 6">
            <a:extLst>
              <a:ext uri="{FF2B5EF4-FFF2-40B4-BE49-F238E27FC236}">
                <a16:creationId xmlns:a16="http://schemas.microsoft.com/office/drawing/2014/main" id="{FA0C91A0-AFE1-4144-95A6-CA543C07AF2F}"/>
              </a:ext>
            </a:extLst>
          </p:cNvPr>
          <p:cNvSpPr/>
          <p:nvPr/>
        </p:nvSpPr>
        <p:spPr>
          <a:xfrm>
            <a:off x="7125936" y="1449967"/>
            <a:ext cx="963376" cy="46616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ight Arrow 10">
            <a:extLst>
              <a:ext uri="{FF2B5EF4-FFF2-40B4-BE49-F238E27FC236}">
                <a16:creationId xmlns:a16="http://schemas.microsoft.com/office/drawing/2014/main" id="{B46B5158-A463-1646-8E60-289B1988C8C6}"/>
              </a:ext>
            </a:extLst>
          </p:cNvPr>
          <p:cNvSpPr/>
          <p:nvPr/>
        </p:nvSpPr>
        <p:spPr>
          <a:xfrm>
            <a:off x="7125936" y="3032643"/>
            <a:ext cx="963376" cy="46616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ight Arrow 11">
            <a:extLst>
              <a:ext uri="{FF2B5EF4-FFF2-40B4-BE49-F238E27FC236}">
                <a16:creationId xmlns:a16="http://schemas.microsoft.com/office/drawing/2014/main" id="{E989307E-8B6C-A840-B9FB-FADE7C044A9B}"/>
              </a:ext>
            </a:extLst>
          </p:cNvPr>
          <p:cNvSpPr/>
          <p:nvPr/>
        </p:nvSpPr>
        <p:spPr>
          <a:xfrm>
            <a:off x="7125936" y="4688544"/>
            <a:ext cx="963376" cy="46616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6B182223-6F41-42EC-BF23-2871E1C13D9C}"/>
              </a:ext>
            </a:extLst>
          </p:cNvPr>
          <p:cNvSpPr txBox="1">
            <a:spLocks/>
          </p:cNvSpPr>
          <p:nvPr/>
        </p:nvSpPr>
        <p:spPr>
          <a:xfrm>
            <a:off x="8120924" y="4656026"/>
            <a:ext cx="4020276" cy="1879595"/>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200" b="0" i="0" u="none" strike="noStrike" kern="1200" cap="none" spc="0" normalizeH="0" baseline="0" noProof="0" dirty="0">
                <a:ln>
                  <a:noFill/>
                </a:ln>
                <a:solidFill>
                  <a:srgbClr val="1A0627"/>
                </a:solidFill>
                <a:effectLst/>
                <a:uLnTx/>
                <a:uFillTx/>
                <a:latin typeface="Carnero Semibold"/>
                <a:ea typeface="+mn-ea"/>
                <a:cs typeface="Arial" panose="020B0604020202020204" pitchFamily="34" charset="0"/>
              </a:rPr>
              <a:t>Timelines depends on registration by countries or Emergency Use Listing/ prequalification by WHO; process iterative as products come along</a:t>
            </a:r>
          </a:p>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2200" b="1" i="0" u="none" strike="noStrike" kern="1200" cap="none" spc="0" normalizeH="0" baseline="0" noProof="0" dirty="0">
              <a:ln>
                <a:noFill/>
              </a:ln>
              <a:solidFill>
                <a:srgbClr val="1A0627"/>
              </a:solidFill>
              <a:effectLst/>
              <a:uLnTx/>
              <a:uFillTx/>
              <a:latin typeface="Carnero Semibold"/>
              <a:ea typeface="+mn-ea"/>
              <a:cs typeface="Arial" panose="020B0604020202020204" pitchFamily="34" charset="0"/>
            </a:endParaRPr>
          </a:p>
        </p:txBody>
      </p:sp>
    </p:spTree>
    <p:extLst>
      <p:ext uri="{BB962C8B-B14F-4D97-AF65-F5344CB8AC3E}">
        <p14:creationId xmlns:p14="http://schemas.microsoft.com/office/powerpoint/2010/main" val="206481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8CEBB-83BD-45C8-A4C7-8A4482DCA2A9}"/>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Rectangle 5">
            <a:extLst>
              <a:ext uri="{FF2B5EF4-FFF2-40B4-BE49-F238E27FC236}">
                <a16:creationId xmlns:a16="http://schemas.microsoft.com/office/drawing/2014/main" id="{2F8675CF-FAB4-415C-8190-E2F860FFC752}"/>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pic>
        <p:nvPicPr>
          <p:cNvPr id="102" name="Picture 101" descr="A close up of a logo&#10;&#10;Description automatically generated">
            <a:extLst>
              <a:ext uri="{FF2B5EF4-FFF2-40B4-BE49-F238E27FC236}">
                <a16:creationId xmlns:a16="http://schemas.microsoft.com/office/drawing/2014/main" id="{545F2301-E9CD-405F-8DB7-6EE7D8BDC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126" y="3454685"/>
            <a:ext cx="2733027" cy="2733027"/>
          </a:xfrm>
          <a:prstGeom prst="rect">
            <a:avLst/>
          </a:prstGeom>
        </p:spPr>
      </p:pic>
      <p:pic>
        <p:nvPicPr>
          <p:cNvPr id="100" name="Picture 99" descr="A close up of a logo&#10;&#10;Description automatically generated">
            <a:extLst>
              <a:ext uri="{FF2B5EF4-FFF2-40B4-BE49-F238E27FC236}">
                <a16:creationId xmlns:a16="http://schemas.microsoft.com/office/drawing/2014/main" id="{DE443739-16A5-493D-B41E-088DC3625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800" y="3611615"/>
            <a:ext cx="2419163" cy="2419163"/>
          </a:xfrm>
          <a:prstGeom prst="rect">
            <a:avLst/>
          </a:prstGeom>
        </p:spPr>
      </p:pic>
      <p:pic>
        <p:nvPicPr>
          <p:cNvPr id="87" name="Picture 86" descr="A close up of a logo&#10;&#10;Description automatically generated">
            <a:extLst>
              <a:ext uri="{FF2B5EF4-FFF2-40B4-BE49-F238E27FC236}">
                <a16:creationId xmlns:a16="http://schemas.microsoft.com/office/drawing/2014/main" id="{BB10090D-60CE-41B7-B1F0-7517538D2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225" y="1260101"/>
            <a:ext cx="2222645" cy="2222645"/>
          </a:xfrm>
          <a:prstGeom prst="rect">
            <a:avLst/>
          </a:prstGeom>
        </p:spPr>
      </p:pic>
      <p:pic>
        <p:nvPicPr>
          <p:cNvPr id="89" name="Picture 88" descr="A close up of a logo&#10;&#10;Description automatically generated">
            <a:extLst>
              <a:ext uri="{FF2B5EF4-FFF2-40B4-BE49-F238E27FC236}">
                <a16:creationId xmlns:a16="http://schemas.microsoft.com/office/drawing/2014/main" id="{2D790FB7-F9B3-4E62-B749-3FAA7ACDD7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7938" y="1154569"/>
            <a:ext cx="2646110" cy="2646110"/>
          </a:xfrm>
          <a:prstGeom prst="rect">
            <a:avLst/>
          </a:prstGeom>
        </p:spPr>
      </p:pic>
      <p:pic>
        <p:nvPicPr>
          <p:cNvPr id="95" name="Picture 94" descr="A close up of a logo&#10;&#10;Description automatically generated">
            <a:extLst>
              <a:ext uri="{FF2B5EF4-FFF2-40B4-BE49-F238E27FC236}">
                <a16:creationId xmlns:a16="http://schemas.microsoft.com/office/drawing/2014/main" id="{6408E8F5-CF9C-4F53-B08C-C6A1AA964C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7989" y="3678272"/>
            <a:ext cx="2285851" cy="2285851"/>
          </a:xfrm>
          <a:prstGeom prst="rect">
            <a:avLst/>
          </a:prstGeom>
        </p:spPr>
      </p:pic>
      <p:pic>
        <p:nvPicPr>
          <p:cNvPr id="83" name="Picture 82" descr="A close up of a logo&#10;&#10;Description automatically generated">
            <a:extLst>
              <a:ext uri="{FF2B5EF4-FFF2-40B4-BE49-F238E27FC236}">
                <a16:creationId xmlns:a16="http://schemas.microsoft.com/office/drawing/2014/main" id="{7026B3FF-D5A6-49BD-A6CB-AAE88577C7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5167" y="1154569"/>
            <a:ext cx="2411189" cy="2411189"/>
          </a:xfrm>
          <a:prstGeom prst="rect">
            <a:avLst/>
          </a:prstGeom>
        </p:spPr>
      </p:pic>
      <p:sp>
        <p:nvSpPr>
          <p:cNvPr id="13" name="Title 1">
            <a:extLst>
              <a:ext uri="{FF2B5EF4-FFF2-40B4-BE49-F238E27FC236}">
                <a16:creationId xmlns:a16="http://schemas.microsoft.com/office/drawing/2014/main" id="{A0043C52-C577-4904-A2C8-394E08090B27}"/>
              </a:ext>
            </a:extLst>
          </p:cNvPr>
          <p:cNvSpPr txBox="1">
            <a:spLocks/>
          </p:cNvSpPr>
          <p:nvPr/>
        </p:nvSpPr>
        <p:spPr>
          <a:xfrm>
            <a:off x="838200" y="645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rPr>
              <a:t>Values Framework Core Principles</a:t>
            </a:r>
          </a:p>
        </p:txBody>
      </p:sp>
      <p:sp>
        <p:nvSpPr>
          <p:cNvPr id="31" name="TextBox 30">
            <a:extLst>
              <a:ext uri="{FF2B5EF4-FFF2-40B4-BE49-F238E27FC236}">
                <a16:creationId xmlns:a16="http://schemas.microsoft.com/office/drawing/2014/main" id="{184164EC-896F-4170-BF1D-BF818170105B}"/>
              </a:ext>
            </a:extLst>
          </p:cNvPr>
          <p:cNvSpPr txBox="1"/>
          <p:nvPr/>
        </p:nvSpPr>
        <p:spPr>
          <a:xfrm>
            <a:off x="1254145" y="3193075"/>
            <a:ext cx="2995446" cy="523220"/>
          </a:xfrm>
          <a:prstGeom prst="rect">
            <a:avLst/>
          </a:prstGeom>
          <a:noFill/>
        </p:spPr>
        <p:txBody>
          <a:bodyPr wrap="square" rtlCol="0">
            <a:spAutoFit/>
          </a:bodyPr>
          <a:lstStyle/>
          <a:p>
            <a:pPr algn="ctr"/>
            <a:r>
              <a:rPr lang="en-US" sz="2800" b="1" dirty="0"/>
              <a:t>Human Well-Being</a:t>
            </a:r>
          </a:p>
        </p:txBody>
      </p:sp>
      <p:sp>
        <p:nvSpPr>
          <p:cNvPr id="33" name="TextBox 32">
            <a:extLst>
              <a:ext uri="{FF2B5EF4-FFF2-40B4-BE49-F238E27FC236}">
                <a16:creationId xmlns:a16="http://schemas.microsoft.com/office/drawing/2014/main" id="{398EF8FF-27BE-4363-A1A6-33286355617E}"/>
              </a:ext>
            </a:extLst>
          </p:cNvPr>
          <p:cNvSpPr txBox="1"/>
          <p:nvPr/>
        </p:nvSpPr>
        <p:spPr>
          <a:xfrm>
            <a:off x="1477927" y="5618816"/>
            <a:ext cx="2555086" cy="523220"/>
          </a:xfrm>
          <a:prstGeom prst="rect">
            <a:avLst/>
          </a:prstGeom>
          <a:noFill/>
        </p:spPr>
        <p:txBody>
          <a:bodyPr wrap="square" rtlCol="0">
            <a:spAutoFit/>
          </a:bodyPr>
          <a:lstStyle/>
          <a:p>
            <a:pPr algn="ctr"/>
            <a:r>
              <a:rPr lang="en-US" sz="2800" b="1" dirty="0"/>
              <a:t>Equal Respect</a:t>
            </a:r>
          </a:p>
        </p:txBody>
      </p:sp>
      <p:sp>
        <p:nvSpPr>
          <p:cNvPr id="63" name="TextBox 62">
            <a:extLst>
              <a:ext uri="{FF2B5EF4-FFF2-40B4-BE49-F238E27FC236}">
                <a16:creationId xmlns:a16="http://schemas.microsoft.com/office/drawing/2014/main" id="{305E0D43-105E-4D4B-BB9D-F1C724D4EC24}"/>
              </a:ext>
            </a:extLst>
          </p:cNvPr>
          <p:cNvSpPr txBox="1"/>
          <p:nvPr/>
        </p:nvSpPr>
        <p:spPr>
          <a:xfrm>
            <a:off x="4904556" y="3193075"/>
            <a:ext cx="2289985" cy="523220"/>
          </a:xfrm>
          <a:prstGeom prst="rect">
            <a:avLst/>
          </a:prstGeom>
          <a:noFill/>
        </p:spPr>
        <p:txBody>
          <a:bodyPr wrap="square" rtlCol="0">
            <a:spAutoFit/>
          </a:bodyPr>
          <a:lstStyle/>
          <a:p>
            <a:pPr algn="ctr"/>
            <a:r>
              <a:rPr lang="en-US" sz="2800" b="1" dirty="0"/>
              <a:t>Global Equity</a:t>
            </a:r>
          </a:p>
        </p:txBody>
      </p:sp>
      <p:sp>
        <p:nvSpPr>
          <p:cNvPr id="65" name="TextBox 64">
            <a:extLst>
              <a:ext uri="{FF2B5EF4-FFF2-40B4-BE49-F238E27FC236}">
                <a16:creationId xmlns:a16="http://schemas.microsoft.com/office/drawing/2014/main" id="{DD3F1160-A7EC-4404-BBB6-E8B59183CC6A}"/>
              </a:ext>
            </a:extLst>
          </p:cNvPr>
          <p:cNvSpPr txBox="1"/>
          <p:nvPr/>
        </p:nvSpPr>
        <p:spPr>
          <a:xfrm>
            <a:off x="4685043" y="5618816"/>
            <a:ext cx="2746662" cy="523220"/>
          </a:xfrm>
          <a:prstGeom prst="rect">
            <a:avLst/>
          </a:prstGeom>
          <a:noFill/>
        </p:spPr>
        <p:txBody>
          <a:bodyPr wrap="square" rtlCol="0">
            <a:spAutoFit/>
          </a:bodyPr>
          <a:lstStyle/>
          <a:p>
            <a:pPr algn="ctr"/>
            <a:r>
              <a:rPr lang="en-US" sz="2800" b="1" dirty="0"/>
              <a:t>National Equity</a:t>
            </a:r>
          </a:p>
        </p:txBody>
      </p:sp>
      <p:sp>
        <p:nvSpPr>
          <p:cNvPr id="71" name="TextBox 70">
            <a:extLst>
              <a:ext uri="{FF2B5EF4-FFF2-40B4-BE49-F238E27FC236}">
                <a16:creationId xmlns:a16="http://schemas.microsoft.com/office/drawing/2014/main" id="{64D7C6CC-373E-4640-A97B-E64A60F1F557}"/>
              </a:ext>
            </a:extLst>
          </p:cNvPr>
          <p:cNvSpPr txBox="1"/>
          <p:nvPr/>
        </p:nvSpPr>
        <p:spPr>
          <a:xfrm>
            <a:off x="8346527" y="3193075"/>
            <a:ext cx="2088932" cy="523220"/>
          </a:xfrm>
          <a:prstGeom prst="rect">
            <a:avLst/>
          </a:prstGeom>
          <a:noFill/>
        </p:spPr>
        <p:txBody>
          <a:bodyPr wrap="square" rtlCol="0">
            <a:spAutoFit/>
          </a:bodyPr>
          <a:lstStyle/>
          <a:p>
            <a:pPr algn="ctr"/>
            <a:r>
              <a:rPr lang="en-US" sz="2800" b="1" dirty="0"/>
              <a:t>Reciprocity</a:t>
            </a:r>
          </a:p>
        </p:txBody>
      </p:sp>
      <p:sp>
        <p:nvSpPr>
          <p:cNvPr id="73" name="TextBox 72">
            <a:extLst>
              <a:ext uri="{FF2B5EF4-FFF2-40B4-BE49-F238E27FC236}">
                <a16:creationId xmlns:a16="http://schemas.microsoft.com/office/drawing/2014/main" id="{759EDCC0-24C7-4547-A052-30E1CEFED2FD}"/>
              </a:ext>
            </a:extLst>
          </p:cNvPr>
          <p:cNvSpPr txBox="1"/>
          <p:nvPr/>
        </p:nvSpPr>
        <p:spPr>
          <a:xfrm>
            <a:off x="8437181" y="5618816"/>
            <a:ext cx="1907625" cy="523220"/>
          </a:xfrm>
          <a:prstGeom prst="rect">
            <a:avLst/>
          </a:prstGeom>
          <a:noFill/>
        </p:spPr>
        <p:txBody>
          <a:bodyPr wrap="square" rtlCol="0">
            <a:spAutoFit/>
          </a:bodyPr>
          <a:lstStyle/>
          <a:p>
            <a:pPr algn="ctr"/>
            <a:r>
              <a:rPr lang="en-US" sz="2800" b="1" dirty="0"/>
              <a:t>Legitimacy</a:t>
            </a:r>
          </a:p>
        </p:txBody>
      </p:sp>
      <p:sp>
        <p:nvSpPr>
          <p:cNvPr id="2" name="TextBox 1">
            <a:extLst>
              <a:ext uri="{FF2B5EF4-FFF2-40B4-BE49-F238E27FC236}">
                <a16:creationId xmlns:a16="http://schemas.microsoft.com/office/drawing/2014/main" id="{FCC6B9F4-566B-4C86-87CB-AC6C270C2668}"/>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4</a:t>
            </a:r>
          </a:p>
        </p:txBody>
      </p:sp>
    </p:spTree>
    <p:extLst>
      <p:ext uri="{BB962C8B-B14F-4D97-AF65-F5344CB8AC3E}">
        <p14:creationId xmlns:p14="http://schemas.microsoft.com/office/powerpoint/2010/main" val="52531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6">
            <a:extLst>
              <a:ext uri="{FF2B5EF4-FFF2-40B4-BE49-F238E27FC236}">
                <a16:creationId xmlns:a16="http://schemas.microsoft.com/office/drawing/2014/main" id="{8C8A5103-BE4B-4551-9D81-3C5CCD43CBFA}"/>
              </a:ext>
            </a:extLst>
          </p:cNvPr>
          <p:cNvGraphicFramePr>
            <a:graphicFrameLocks noGrp="1"/>
          </p:cNvGraphicFramePr>
          <p:nvPr>
            <p:extLst>
              <p:ext uri="{D42A27DB-BD31-4B8C-83A1-F6EECF244321}">
                <p14:modId xmlns:p14="http://schemas.microsoft.com/office/powerpoint/2010/main" val="4235905921"/>
              </p:ext>
            </p:extLst>
          </p:nvPr>
        </p:nvGraphicFramePr>
        <p:xfrm>
          <a:off x="635000" y="266607"/>
          <a:ext cx="10932160" cy="6396118"/>
        </p:xfrm>
        <a:graphic>
          <a:graphicData uri="http://schemas.openxmlformats.org/drawingml/2006/table">
            <a:tbl>
              <a:tblPr firstRow="1" bandRow="1">
                <a:tableStyleId>{5C22544A-7EE6-4342-B048-85BDC9FD1C3A}</a:tableStyleId>
              </a:tblPr>
              <a:tblGrid>
                <a:gridCol w="2085741">
                  <a:extLst>
                    <a:ext uri="{9D8B030D-6E8A-4147-A177-3AD203B41FA5}">
                      <a16:colId xmlns:a16="http://schemas.microsoft.com/office/drawing/2014/main" val="2087113064"/>
                    </a:ext>
                  </a:extLst>
                </a:gridCol>
                <a:gridCol w="8846419">
                  <a:extLst>
                    <a:ext uri="{9D8B030D-6E8A-4147-A177-3AD203B41FA5}">
                      <a16:colId xmlns:a16="http://schemas.microsoft.com/office/drawing/2014/main" val="3640542458"/>
                    </a:ext>
                  </a:extLst>
                </a:gridCol>
              </a:tblGrid>
              <a:tr h="400709">
                <a:tc>
                  <a:txBody>
                    <a:bodyPr/>
                    <a:lstStyle/>
                    <a:p>
                      <a:pPr algn="ctr"/>
                      <a:r>
                        <a:rPr lang="en-US" sz="2000" dirty="0"/>
                        <a:t>Principles</a:t>
                      </a:r>
                    </a:p>
                  </a:txBody>
                  <a:tcPr marL="92471" marR="92471" marT="46236" marB="46236" anchor="ctr"/>
                </a:tc>
                <a:tc>
                  <a:txBody>
                    <a:bodyPr/>
                    <a:lstStyle/>
                    <a:p>
                      <a:pPr algn="ctr"/>
                      <a:r>
                        <a:rPr lang="en-US" sz="2000" dirty="0"/>
                        <a:t>Objectives</a:t>
                      </a:r>
                    </a:p>
                  </a:txBody>
                  <a:tcPr marL="92471" marR="92471" marT="46236" marB="46236" anchor="ctr"/>
                </a:tc>
                <a:extLst>
                  <a:ext uri="{0D108BD9-81ED-4DB2-BD59-A6C34878D82A}">
                    <a16:rowId xmlns:a16="http://schemas.microsoft.com/office/drawing/2014/main" val="1227113165"/>
                  </a:ext>
                </a:extLst>
              </a:tr>
              <a:tr h="1294598">
                <a:tc>
                  <a:txBody>
                    <a:bodyPr/>
                    <a:lstStyle/>
                    <a:p>
                      <a:pPr algn="ctr"/>
                      <a:r>
                        <a:rPr lang="en-US" sz="1300" dirty="0"/>
                        <a:t>Well-Being</a:t>
                      </a:r>
                    </a:p>
                  </a:txBody>
                  <a:tcPr marL="92471" marR="92471" marT="46236" marB="46236" anchor="ctr"/>
                </a:tc>
                <a:tc>
                  <a:txBody>
                    <a:bodyPr/>
                    <a:lstStyle/>
                    <a:p>
                      <a:pPr algn="l"/>
                      <a:r>
                        <a:rPr lang="en-US" sz="1300" b="1" dirty="0">
                          <a:solidFill>
                            <a:srgbClr val="FF0000"/>
                          </a:solidFill>
                        </a:rPr>
                        <a:t>Reduce deaths and disease burden from the COVID-19 pandemic</a:t>
                      </a:r>
                    </a:p>
                    <a:p>
                      <a:pPr algn="l"/>
                      <a:endParaRPr lang="en-US" sz="1300" dirty="0"/>
                    </a:p>
                    <a:p>
                      <a:pPr algn="l"/>
                      <a:r>
                        <a:rPr lang="en-US" sz="1300" b="1" dirty="0">
                          <a:solidFill>
                            <a:srgbClr val="FF0000"/>
                          </a:solidFill>
                        </a:rPr>
                        <a:t>Reduce societal and economic disruption including strategies for containing transmission, reducing severe disease and death, or some combination</a:t>
                      </a:r>
                    </a:p>
                    <a:p>
                      <a:pPr algn="l"/>
                      <a:endParaRPr lang="en-US" sz="1300" dirty="0"/>
                    </a:p>
                    <a:p>
                      <a:pPr algn="l"/>
                      <a:r>
                        <a:rPr lang="en-US" sz="1300" b="1" dirty="0">
                          <a:solidFill>
                            <a:srgbClr val="FF0000"/>
                          </a:solidFill>
                        </a:rPr>
                        <a:t>Protect the continuing functioning of essential services, including health services</a:t>
                      </a:r>
                    </a:p>
                  </a:txBody>
                  <a:tcPr marL="92471" marR="92471" marT="46236" marB="46236" anchor="ctr"/>
                </a:tc>
                <a:extLst>
                  <a:ext uri="{0D108BD9-81ED-4DB2-BD59-A6C34878D82A}">
                    <a16:rowId xmlns:a16="http://schemas.microsoft.com/office/drawing/2014/main" val="2674803136"/>
                  </a:ext>
                </a:extLst>
              </a:tr>
              <a:tr h="1094243">
                <a:tc>
                  <a:txBody>
                    <a:bodyPr/>
                    <a:lstStyle/>
                    <a:p>
                      <a:pPr algn="ctr"/>
                      <a:r>
                        <a:rPr lang="en-US" sz="1300" dirty="0"/>
                        <a:t>Equal Respect</a:t>
                      </a:r>
                    </a:p>
                  </a:txBody>
                  <a:tcPr marL="92471" marR="92471" marT="46236" marB="462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effectLst/>
                          <a:latin typeface="+mn-lt"/>
                          <a:ea typeface="+mn-ea"/>
                          <a:cs typeface="+mn-cs"/>
                        </a:rPr>
                        <a:t>Treat the interests of all individuals and groups with equal consideration as allocation and priority-setting decisions are being taken and implemented</a:t>
                      </a:r>
                    </a:p>
                    <a:p>
                      <a:pPr algn="l"/>
                      <a:endParaRPr lang="en-US" sz="1300" dirty="0"/>
                    </a:p>
                    <a:p>
                      <a:pPr algn="l"/>
                      <a:r>
                        <a:rPr lang="en-US" sz="1300" kern="1200" dirty="0">
                          <a:solidFill>
                            <a:schemeClr val="dk1"/>
                          </a:solidFill>
                          <a:effectLst/>
                          <a:latin typeface="+mn-lt"/>
                          <a:ea typeface="+mn-ea"/>
                          <a:cs typeface="+mn-cs"/>
                        </a:rPr>
                        <a:t>Offer a meaningful opportunity to access vaccine to all individuals and groups who qualify for vaccine under prioritization criteria.</a:t>
                      </a:r>
                      <a:endParaRPr lang="en-US" sz="1300" dirty="0"/>
                    </a:p>
                  </a:txBody>
                  <a:tcPr marL="92471" marR="92471" marT="46236" marB="46236" anchor="ctr"/>
                </a:tc>
                <a:extLst>
                  <a:ext uri="{0D108BD9-81ED-4DB2-BD59-A6C34878D82A}">
                    <a16:rowId xmlns:a16="http://schemas.microsoft.com/office/drawing/2014/main" val="1280855339"/>
                  </a:ext>
                </a:extLst>
              </a:tr>
              <a:tr h="323838">
                <a:tc>
                  <a:txBody>
                    <a:bodyPr/>
                    <a:lstStyle/>
                    <a:p>
                      <a:pPr algn="ctr"/>
                      <a:r>
                        <a:rPr lang="en-US" sz="1300" dirty="0"/>
                        <a:t>Global Equity</a:t>
                      </a:r>
                    </a:p>
                  </a:txBody>
                  <a:tcPr marL="92471" marR="92471" marT="46236" marB="46236" anchor="ctr"/>
                </a:tc>
                <a:tc>
                  <a:txBody>
                    <a:bodyPr/>
                    <a:lstStyle/>
                    <a:p>
                      <a:pPr algn="l"/>
                      <a:r>
                        <a:rPr lang="en-US" sz="1300" kern="1200" dirty="0">
                          <a:solidFill>
                            <a:schemeClr val="dk1"/>
                          </a:solidFill>
                          <a:effectLst/>
                          <a:latin typeface="+mn-lt"/>
                          <a:ea typeface="+mn-ea"/>
                          <a:cs typeface="+mn-cs"/>
                        </a:rPr>
                        <a:t>Ensure that vaccine allocation takes into account the special epidemic risks and needs of low-and middle-income countries</a:t>
                      </a:r>
                      <a:endParaRPr lang="en-US" sz="1300" dirty="0"/>
                    </a:p>
                  </a:txBody>
                  <a:tcPr marL="92471" marR="92471" marT="46236" marB="46236" anchor="ctr"/>
                </a:tc>
                <a:extLst>
                  <a:ext uri="{0D108BD9-81ED-4DB2-BD59-A6C34878D82A}">
                    <a16:rowId xmlns:a16="http://schemas.microsoft.com/office/drawing/2014/main" val="1987486407"/>
                  </a:ext>
                </a:extLst>
              </a:tr>
              <a:tr h="1494952">
                <a:tc>
                  <a:txBody>
                    <a:bodyPr/>
                    <a:lstStyle/>
                    <a:p>
                      <a:pPr algn="ctr"/>
                      <a:r>
                        <a:rPr lang="en-US" sz="1300" dirty="0"/>
                        <a:t>National Equity</a:t>
                      </a:r>
                    </a:p>
                  </a:txBody>
                  <a:tcPr marL="92471" marR="92471" marT="46236" marB="462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rgbClr val="FF0000"/>
                          </a:solidFill>
                          <a:effectLst/>
                          <a:latin typeface="+mn-lt"/>
                          <a:ea typeface="+mn-ea"/>
                          <a:cs typeface="+mn-cs"/>
                        </a:rPr>
                        <a:t>Ensure that vaccine prioritization within countries takes into account the vulnerabilities, risks and needs of groups who, because of underlying societal and/or biomedical factors, are at risk of experiencing greater burdens from the COVID-19 pandemic</a:t>
                      </a:r>
                    </a:p>
                    <a:p>
                      <a:pPr algn="l"/>
                      <a:endParaRPr lang="en-US" sz="1300" b="1" dirty="0">
                        <a:solidFill>
                          <a:srgbClr val="FF0000"/>
                        </a:solidFill>
                      </a:endParaRPr>
                    </a:p>
                    <a:p>
                      <a:pPr algn="l"/>
                      <a:r>
                        <a:rPr lang="en-US" sz="1300" b="0" kern="1200" dirty="0">
                          <a:solidFill>
                            <a:schemeClr val="tx1"/>
                          </a:solidFill>
                          <a:effectLst/>
                          <a:latin typeface="+mn-lt"/>
                          <a:ea typeface="+mn-ea"/>
                          <a:cs typeface="+mn-cs"/>
                        </a:rPr>
                        <a:t>Develop the immunization delivery systems and infrastructure required to ensure COVID-19 vaccines access to priority populations and to take proactive action to ensure equal access to everyone who qualifies under a priority group, particularly socially disadvantaged populations</a:t>
                      </a:r>
                      <a:endParaRPr lang="en-US" sz="1300" b="0" dirty="0">
                        <a:solidFill>
                          <a:schemeClr val="tx1"/>
                        </a:solidFill>
                      </a:endParaRPr>
                    </a:p>
                  </a:txBody>
                  <a:tcPr marL="92471" marR="92471" marT="46236" marB="46236" anchor="ctr"/>
                </a:tc>
                <a:extLst>
                  <a:ext uri="{0D108BD9-81ED-4DB2-BD59-A6C34878D82A}">
                    <a16:rowId xmlns:a16="http://schemas.microsoft.com/office/drawing/2014/main" val="1612972618"/>
                  </a:ext>
                </a:extLst>
              </a:tr>
              <a:tr h="493180">
                <a:tc>
                  <a:txBody>
                    <a:bodyPr/>
                    <a:lstStyle/>
                    <a:p>
                      <a:pPr algn="ctr"/>
                      <a:r>
                        <a:rPr lang="en-US" sz="1300" dirty="0"/>
                        <a:t>Reciprocity</a:t>
                      </a:r>
                    </a:p>
                  </a:txBody>
                  <a:tcPr marL="92471" marR="92471" marT="46236" marB="46236" anchor="ctr"/>
                </a:tc>
                <a:tc>
                  <a:txBody>
                    <a:bodyPr/>
                    <a:lstStyle/>
                    <a:p>
                      <a:pPr algn="l"/>
                      <a:r>
                        <a:rPr lang="en-US" sz="1300" b="1" dirty="0">
                          <a:solidFill>
                            <a:srgbClr val="FF0000"/>
                          </a:solidFill>
                        </a:rPr>
                        <a:t>Protect those who bear significant additional risks and burdens of COVID-19 to safeguard the welfare of others, including healthcare and other essential workers</a:t>
                      </a:r>
                    </a:p>
                  </a:txBody>
                  <a:tcPr marL="92471" marR="92471" marT="46236" marB="46236" anchor="ctr"/>
                </a:tc>
                <a:extLst>
                  <a:ext uri="{0D108BD9-81ED-4DB2-BD59-A6C34878D82A}">
                    <a16:rowId xmlns:a16="http://schemas.microsoft.com/office/drawing/2014/main" val="1496078969"/>
                  </a:ext>
                </a:extLst>
              </a:tr>
              <a:tr h="1294598">
                <a:tc>
                  <a:txBody>
                    <a:bodyPr/>
                    <a:lstStyle/>
                    <a:p>
                      <a:pPr algn="ctr"/>
                      <a:r>
                        <a:rPr lang="en-US" sz="1300" dirty="0"/>
                        <a:t>Legitimacy</a:t>
                      </a:r>
                    </a:p>
                  </a:txBody>
                  <a:tcPr marL="92471" marR="92471" marT="46236" marB="46236" anchor="ctr"/>
                </a:tc>
                <a:tc>
                  <a:txBody>
                    <a:bodyPr/>
                    <a:lstStyle/>
                    <a:p>
                      <a:pPr algn="l"/>
                      <a:r>
                        <a:rPr lang="en-US" sz="1300" dirty="0"/>
                        <a:t>Engage all countries in a transparent consultation process for determining what scientific, public health, and values criteria should be used to make decisions about vaccine allocation between countries</a:t>
                      </a:r>
                    </a:p>
                    <a:p>
                      <a:pPr algn="l"/>
                      <a:endParaRPr lang="en-US" sz="1300" dirty="0"/>
                    </a:p>
                    <a:p>
                      <a:pPr algn="l"/>
                      <a:r>
                        <a:rPr lang="en-US" sz="1300" dirty="0"/>
                        <a:t>Employ best available scientific evidence, expertise, and significant engagement with relevant stakeholders for vaccine prioritization between various groups within each country, using transparent, accountable, unbiased processes, to engender deserved trust in prioritization decisions</a:t>
                      </a:r>
                    </a:p>
                  </a:txBody>
                  <a:tcPr marL="92471" marR="92471" marT="46236" marB="46236" anchor="ctr"/>
                </a:tc>
                <a:extLst>
                  <a:ext uri="{0D108BD9-81ED-4DB2-BD59-A6C34878D82A}">
                    <a16:rowId xmlns:a16="http://schemas.microsoft.com/office/drawing/2014/main" val="2682000333"/>
                  </a:ext>
                </a:extLst>
              </a:tr>
            </a:tbl>
          </a:graphicData>
        </a:graphic>
      </p:graphicFrame>
      <p:sp>
        <p:nvSpPr>
          <p:cNvPr id="2" name="TextBox 1">
            <a:extLst>
              <a:ext uri="{FF2B5EF4-FFF2-40B4-BE49-F238E27FC236}">
                <a16:creationId xmlns:a16="http://schemas.microsoft.com/office/drawing/2014/main" id="{5C41BEB9-7E79-4364-B1EC-8AED477CB296}"/>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50000"/>
                  </a:schemeClr>
                </a:solidFill>
              </a:rPr>
              <a:t>5</a:t>
            </a:r>
          </a:p>
        </p:txBody>
      </p:sp>
    </p:spTree>
    <p:extLst>
      <p:ext uri="{BB962C8B-B14F-4D97-AF65-F5344CB8AC3E}">
        <p14:creationId xmlns:p14="http://schemas.microsoft.com/office/powerpoint/2010/main" val="221717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48D63D-F1B8-4A9C-ADBE-FF09E9F83C67}"/>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a:extLst>
              <a:ext uri="{FF2B5EF4-FFF2-40B4-BE49-F238E27FC236}">
                <a16:creationId xmlns:a16="http://schemas.microsoft.com/office/drawing/2014/main" id="{AC087294-47B8-4C40-AC3E-51F4DE9112E6}"/>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3" name="Title 1">
            <a:extLst>
              <a:ext uri="{FF2B5EF4-FFF2-40B4-BE49-F238E27FC236}">
                <a16:creationId xmlns:a16="http://schemas.microsoft.com/office/drawing/2014/main" id="{D4EC9FA9-940C-4920-846F-726ECD561C92}"/>
              </a:ext>
            </a:extLst>
          </p:cNvPr>
          <p:cNvSpPr txBox="1">
            <a:spLocks/>
          </p:cNvSpPr>
          <p:nvPr/>
        </p:nvSpPr>
        <p:spPr>
          <a:xfrm>
            <a:off x="838200" y="6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rPr>
              <a:t>Prioritization Roadmap</a:t>
            </a:r>
          </a:p>
        </p:txBody>
      </p:sp>
      <p:sp>
        <p:nvSpPr>
          <p:cNvPr id="28" name="Content Placeholder 2">
            <a:extLst>
              <a:ext uri="{FF2B5EF4-FFF2-40B4-BE49-F238E27FC236}">
                <a16:creationId xmlns:a16="http://schemas.microsoft.com/office/drawing/2014/main" id="{F4CB721B-7D91-4BB7-99AD-7BC0261A777C}"/>
              </a:ext>
            </a:extLst>
          </p:cNvPr>
          <p:cNvSpPr>
            <a:spLocks noGrp="1"/>
          </p:cNvSpPr>
          <p:nvPr>
            <p:ph idx="1"/>
          </p:nvPr>
        </p:nvSpPr>
        <p:spPr>
          <a:xfrm>
            <a:off x="838200" y="2080916"/>
            <a:ext cx="10408920" cy="2075043"/>
          </a:xfrm>
        </p:spPr>
        <p:txBody>
          <a:bodyPr>
            <a:normAutofit/>
          </a:bodyPr>
          <a:lstStyle/>
          <a:p>
            <a:pPr marL="457200" lvl="1" indent="0">
              <a:buNone/>
            </a:pPr>
            <a:r>
              <a:rPr lang="en-US" sz="2800" dirty="0"/>
              <a:t>To support country planning, the Roadmap suggests </a:t>
            </a:r>
            <a:r>
              <a:rPr lang="en-US" sz="2800" dirty="0">
                <a:solidFill>
                  <a:srgbClr val="FF0000"/>
                </a:solidFill>
              </a:rPr>
              <a:t>public health strategies </a:t>
            </a:r>
            <a:r>
              <a:rPr lang="en-US" sz="2800" dirty="0"/>
              <a:t>and </a:t>
            </a:r>
            <a:r>
              <a:rPr lang="en-US" sz="2800" dirty="0">
                <a:solidFill>
                  <a:srgbClr val="FF0000"/>
                </a:solidFill>
              </a:rPr>
              <a:t>target priority groups </a:t>
            </a:r>
            <a:r>
              <a:rPr lang="en-US" sz="2800" dirty="0"/>
              <a:t>for different levels of vaccine availability in different epidemiologic settings. </a:t>
            </a:r>
          </a:p>
        </p:txBody>
      </p:sp>
      <p:sp>
        <p:nvSpPr>
          <p:cNvPr id="8" name="Content Placeholder 2">
            <a:extLst>
              <a:ext uri="{FF2B5EF4-FFF2-40B4-BE49-F238E27FC236}">
                <a16:creationId xmlns:a16="http://schemas.microsoft.com/office/drawing/2014/main" id="{3B23D95B-A8D5-4F0C-ADD4-6C15EB05634A}"/>
              </a:ext>
            </a:extLst>
          </p:cNvPr>
          <p:cNvSpPr txBox="1">
            <a:spLocks/>
          </p:cNvSpPr>
          <p:nvPr/>
        </p:nvSpPr>
        <p:spPr>
          <a:xfrm>
            <a:off x="838200" y="3699164"/>
            <a:ext cx="10408920" cy="2075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t>Currently available evidence is </a:t>
            </a:r>
            <a:r>
              <a:rPr lang="en-US" sz="2800" dirty="0">
                <a:solidFill>
                  <a:srgbClr val="FF0000"/>
                </a:solidFill>
              </a:rPr>
              <a:t>too limited to allow any recommendations for use of any specific vaccine</a:t>
            </a:r>
            <a:r>
              <a:rPr lang="en-US" sz="2800" dirty="0"/>
              <a:t> against COVID-19 at this time, and recommendations may be affected by vaccine type (protecting against severe disease only, protecting against infection and disease), vaccine efficacy, vaccine safety</a:t>
            </a:r>
            <a:endParaRPr lang="en-US" sz="2800" u="sng" dirty="0"/>
          </a:p>
        </p:txBody>
      </p:sp>
      <p:sp>
        <p:nvSpPr>
          <p:cNvPr id="2" name="TextBox 1">
            <a:extLst>
              <a:ext uri="{FF2B5EF4-FFF2-40B4-BE49-F238E27FC236}">
                <a16:creationId xmlns:a16="http://schemas.microsoft.com/office/drawing/2014/main" id="{181BA638-CF5E-4AE8-9552-F807485E72DC}"/>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6</a:t>
            </a:r>
          </a:p>
        </p:txBody>
      </p:sp>
    </p:spTree>
    <p:extLst>
      <p:ext uri="{BB962C8B-B14F-4D97-AF65-F5344CB8AC3E}">
        <p14:creationId xmlns:p14="http://schemas.microsoft.com/office/powerpoint/2010/main" val="91562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48D63D-F1B8-4A9C-ADBE-FF09E9F83C67}"/>
              </a:ext>
            </a:extLst>
          </p:cNvPr>
          <p:cNvSpPr/>
          <p:nvPr/>
        </p:nvSpPr>
        <p:spPr>
          <a:xfrm>
            <a:off x="0" y="0"/>
            <a:ext cx="12192000" cy="12618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Rectangle 8">
            <a:extLst>
              <a:ext uri="{FF2B5EF4-FFF2-40B4-BE49-F238E27FC236}">
                <a16:creationId xmlns:a16="http://schemas.microsoft.com/office/drawing/2014/main" id="{AC087294-47B8-4C40-AC3E-51F4DE9112E6}"/>
              </a:ext>
            </a:extLst>
          </p:cNvPr>
          <p:cNvSpPr/>
          <p:nvPr/>
        </p:nvSpPr>
        <p:spPr>
          <a:xfrm>
            <a:off x="0" y="6257925"/>
            <a:ext cx="12192000" cy="60007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3" name="Title 1">
            <a:extLst>
              <a:ext uri="{FF2B5EF4-FFF2-40B4-BE49-F238E27FC236}">
                <a16:creationId xmlns:a16="http://schemas.microsoft.com/office/drawing/2014/main" id="{D4EC9FA9-940C-4920-846F-726ECD561C92}"/>
              </a:ext>
            </a:extLst>
          </p:cNvPr>
          <p:cNvSpPr txBox="1">
            <a:spLocks/>
          </p:cNvSpPr>
          <p:nvPr/>
        </p:nvSpPr>
        <p:spPr>
          <a:xfrm>
            <a:off x="838200" y="537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rPr>
              <a:t>Key Assumptions</a:t>
            </a:r>
          </a:p>
        </p:txBody>
      </p:sp>
      <p:grpSp>
        <p:nvGrpSpPr>
          <p:cNvPr id="5" name="Group 4">
            <a:extLst>
              <a:ext uri="{FF2B5EF4-FFF2-40B4-BE49-F238E27FC236}">
                <a16:creationId xmlns:a16="http://schemas.microsoft.com/office/drawing/2014/main" id="{47BCD062-55B3-F048-813F-09BCA92261E4}"/>
              </a:ext>
            </a:extLst>
          </p:cNvPr>
          <p:cNvGrpSpPr/>
          <p:nvPr/>
        </p:nvGrpSpPr>
        <p:grpSpPr>
          <a:xfrm>
            <a:off x="400359" y="1165710"/>
            <a:ext cx="3506267" cy="4310305"/>
            <a:chOff x="400359" y="1165710"/>
            <a:chExt cx="3506267" cy="4310305"/>
          </a:xfrm>
        </p:grpSpPr>
        <p:sp>
          <p:nvSpPr>
            <p:cNvPr id="2" name="TextBox 1">
              <a:extLst>
                <a:ext uri="{FF2B5EF4-FFF2-40B4-BE49-F238E27FC236}">
                  <a16:creationId xmlns:a16="http://schemas.microsoft.com/office/drawing/2014/main" id="{A7BDE036-A725-486B-B023-47F400886467}"/>
                </a:ext>
              </a:extLst>
            </p:cNvPr>
            <p:cNvSpPr txBox="1"/>
            <p:nvPr/>
          </p:nvSpPr>
          <p:spPr>
            <a:xfrm>
              <a:off x="400359" y="3906355"/>
              <a:ext cx="3483841" cy="1569660"/>
            </a:xfrm>
            <a:prstGeom prst="rect">
              <a:avLst/>
            </a:prstGeom>
            <a:noFill/>
          </p:spPr>
          <p:txBody>
            <a:bodyPr wrap="square" rtlCol="0">
              <a:spAutoFit/>
            </a:bodyPr>
            <a:lstStyle/>
            <a:p>
              <a:pPr algn="ctr">
                <a:spcAft>
                  <a:spcPts val="1800"/>
                </a:spcAft>
              </a:pPr>
              <a:r>
                <a:rPr lang="en-US" sz="2400" dirty="0"/>
                <a:t>Vaccines are fully licensed and meet WHO Target Product Profiles for COVID-19 vaccines</a:t>
              </a:r>
            </a:p>
          </p:txBody>
        </p:sp>
        <p:pic>
          <p:nvPicPr>
            <p:cNvPr id="7" name="Picture 6" descr="A stop sign at night&#10;&#10;Description automatically generated">
              <a:extLst>
                <a:ext uri="{FF2B5EF4-FFF2-40B4-BE49-F238E27FC236}">
                  <a16:creationId xmlns:a16="http://schemas.microsoft.com/office/drawing/2014/main" id="{C67D063E-4575-4D33-B761-8288AF20C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5" y="1165710"/>
              <a:ext cx="3261671" cy="3261671"/>
            </a:xfrm>
            <a:prstGeom prst="rect">
              <a:avLst/>
            </a:prstGeom>
          </p:spPr>
        </p:pic>
      </p:grpSp>
      <p:sp>
        <p:nvSpPr>
          <p:cNvPr id="3" name="TextBox 2">
            <a:extLst>
              <a:ext uri="{FF2B5EF4-FFF2-40B4-BE49-F238E27FC236}">
                <a16:creationId xmlns:a16="http://schemas.microsoft.com/office/drawing/2014/main" id="{7CD567B4-78A8-445F-8D64-D6EB1B661713}"/>
              </a:ext>
            </a:extLst>
          </p:cNvPr>
          <p:cNvSpPr txBox="1"/>
          <p:nvPr/>
        </p:nvSpPr>
        <p:spPr>
          <a:xfrm>
            <a:off x="10942320" y="6492862"/>
            <a:ext cx="1249680"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lumMod val="85000"/>
                  </a:schemeClr>
                </a:solidFill>
              </a:rPr>
              <a:t>7</a:t>
            </a:r>
          </a:p>
        </p:txBody>
      </p:sp>
      <p:grpSp>
        <p:nvGrpSpPr>
          <p:cNvPr id="10" name="Group 9">
            <a:extLst>
              <a:ext uri="{FF2B5EF4-FFF2-40B4-BE49-F238E27FC236}">
                <a16:creationId xmlns:a16="http://schemas.microsoft.com/office/drawing/2014/main" id="{1CADEAFB-5C53-F241-A039-5E81E2A916A9}"/>
              </a:ext>
            </a:extLst>
          </p:cNvPr>
          <p:cNvGrpSpPr/>
          <p:nvPr/>
        </p:nvGrpSpPr>
        <p:grpSpPr>
          <a:xfrm>
            <a:off x="4276407" y="2049505"/>
            <a:ext cx="3404122" cy="3831131"/>
            <a:chOff x="4276407" y="2049505"/>
            <a:chExt cx="3404122" cy="3831131"/>
          </a:xfrm>
        </p:grpSpPr>
        <p:sp>
          <p:nvSpPr>
            <p:cNvPr id="8" name="TextBox 7">
              <a:extLst>
                <a:ext uri="{FF2B5EF4-FFF2-40B4-BE49-F238E27FC236}">
                  <a16:creationId xmlns:a16="http://schemas.microsoft.com/office/drawing/2014/main" id="{25959FC0-366D-4A3A-93B8-0F81E4EEAF78}"/>
                </a:ext>
              </a:extLst>
            </p:cNvPr>
            <p:cNvSpPr txBox="1"/>
            <p:nvPr/>
          </p:nvSpPr>
          <p:spPr>
            <a:xfrm>
              <a:off x="4276407" y="4680307"/>
              <a:ext cx="3404122" cy="1200329"/>
            </a:xfrm>
            <a:prstGeom prst="rect">
              <a:avLst/>
            </a:prstGeom>
            <a:noFill/>
          </p:spPr>
          <p:txBody>
            <a:bodyPr wrap="square" rtlCol="0">
              <a:spAutoFit/>
            </a:bodyPr>
            <a:lstStyle/>
            <a:p>
              <a:pPr algn="ctr">
                <a:spcAft>
                  <a:spcPts val="1800"/>
                </a:spcAft>
              </a:pPr>
              <a:r>
                <a:rPr lang="en-US" sz="2400" dirty="0"/>
                <a:t>Age-dependent efficacy unlikely to change recommendations</a:t>
              </a:r>
            </a:p>
          </p:txBody>
        </p:sp>
        <p:pic>
          <p:nvPicPr>
            <p:cNvPr id="15" name="Picture 14" descr="A picture containing dark, sitting, table, computer&#10;&#10;Description automatically generated">
              <a:extLst>
                <a:ext uri="{FF2B5EF4-FFF2-40B4-BE49-F238E27FC236}">
                  <a16:creationId xmlns:a16="http://schemas.microsoft.com/office/drawing/2014/main" id="{ABDFC784-01FA-4E2E-AB99-2560D5D8E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590" y="2049505"/>
              <a:ext cx="3187756" cy="3187756"/>
            </a:xfrm>
            <a:prstGeom prst="rect">
              <a:avLst/>
            </a:prstGeom>
          </p:spPr>
        </p:pic>
      </p:grpSp>
      <p:grpSp>
        <p:nvGrpSpPr>
          <p:cNvPr id="11" name="Group 10">
            <a:extLst>
              <a:ext uri="{FF2B5EF4-FFF2-40B4-BE49-F238E27FC236}">
                <a16:creationId xmlns:a16="http://schemas.microsoft.com/office/drawing/2014/main" id="{B1977229-167A-C04E-A99C-F158A4E867FF}"/>
              </a:ext>
            </a:extLst>
          </p:cNvPr>
          <p:cNvGrpSpPr/>
          <p:nvPr/>
        </p:nvGrpSpPr>
        <p:grpSpPr>
          <a:xfrm>
            <a:off x="8072736" y="1504159"/>
            <a:ext cx="3718905" cy="3602525"/>
            <a:chOff x="8072736" y="1504159"/>
            <a:chExt cx="3718905" cy="3602525"/>
          </a:xfrm>
        </p:grpSpPr>
        <p:sp>
          <p:nvSpPr>
            <p:cNvPr id="6" name="TextBox 5">
              <a:extLst>
                <a:ext uri="{FF2B5EF4-FFF2-40B4-BE49-F238E27FC236}">
                  <a16:creationId xmlns:a16="http://schemas.microsoft.com/office/drawing/2014/main" id="{08290F38-5144-47F1-8B85-C916ED2F60E8}"/>
                </a:ext>
              </a:extLst>
            </p:cNvPr>
            <p:cNvSpPr txBox="1"/>
            <p:nvPr/>
          </p:nvSpPr>
          <p:spPr>
            <a:xfrm>
              <a:off x="8072736" y="3906355"/>
              <a:ext cx="3718905" cy="1200329"/>
            </a:xfrm>
            <a:prstGeom prst="rect">
              <a:avLst/>
            </a:prstGeom>
            <a:noFill/>
          </p:spPr>
          <p:txBody>
            <a:bodyPr wrap="square" rtlCol="0">
              <a:spAutoFit/>
            </a:bodyPr>
            <a:lstStyle/>
            <a:p>
              <a:pPr algn="ctr">
                <a:spcAft>
                  <a:spcPts val="1800"/>
                </a:spcAft>
              </a:pPr>
              <a:r>
                <a:rPr lang="en-US" sz="2400" dirty="0"/>
                <a:t>No substantive differences in protective immune response in subpopulations</a:t>
              </a:r>
            </a:p>
          </p:txBody>
        </p:sp>
        <p:pic>
          <p:nvPicPr>
            <p:cNvPr id="17" name="Picture 16" descr="A close up of a sign&#10;&#10;Description automatically generated">
              <a:extLst>
                <a:ext uri="{FF2B5EF4-FFF2-40B4-BE49-F238E27FC236}">
                  <a16:creationId xmlns:a16="http://schemas.microsoft.com/office/drawing/2014/main" id="{877F8B95-BE49-4C7B-8C4B-951C33C1D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102" y="1504159"/>
              <a:ext cx="2839779" cy="2839779"/>
            </a:xfrm>
            <a:prstGeom prst="rect">
              <a:avLst/>
            </a:prstGeom>
          </p:spPr>
        </p:pic>
      </p:grpSp>
    </p:spTree>
    <p:extLst>
      <p:ext uri="{BB962C8B-B14F-4D97-AF65-F5344CB8AC3E}">
        <p14:creationId xmlns:p14="http://schemas.microsoft.com/office/powerpoint/2010/main" val="9016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D9E7-A2AA-4128-B96F-DD3BE3235DBD}"/>
              </a:ext>
            </a:extLst>
          </p:cNvPr>
          <p:cNvSpPr>
            <a:spLocks noGrp="1"/>
          </p:cNvSpPr>
          <p:nvPr>
            <p:ph type="title"/>
          </p:nvPr>
        </p:nvSpPr>
        <p:spPr>
          <a:xfrm>
            <a:off x="53010" y="-49681"/>
            <a:ext cx="12191999" cy="1922241"/>
          </a:xfrm>
        </p:spPr>
        <p:txBody>
          <a:bodyPr>
            <a:normAutofit/>
          </a:bodyPr>
          <a:lstStyle/>
          <a:p>
            <a:r>
              <a:rPr lang="en-GB" dirty="0"/>
              <a:t>Earlier case fatality rates from case report forms submitted to WHO (left)</a:t>
            </a:r>
            <a:br>
              <a:rPr lang="en-GB" dirty="0"/>
            </a:br>
            <a:r>
              <a:rPr lang="en-GB" dirty="0"/>
              <a:t>Infection Fatality Ratio based on a Systematic Review (right)  </a:t>
            </a:r>
            <a:br>
              <a:rPr lang="en-GB" dirty="0"/>
            </a:br>
            <a:br>
              <a:rPr lang="en-GB" sz="1400" i="1" dirty="0">
                <a:solidFill>
                  <a:schemeClr val="accent6"/>
                </a:solidFill>
              </a:rPr>
            </a:br>
            <a:r>
              <a:rPr lang="en-US" sz="1400" i="1" dirty="0">
                <a:solidFill>
                  <a:schemeClr val="accent6"/>
                </a:solidFill>
              </a:rPr>
              <a:t>Levin, A. T., Cochran, K. B., &amp; Walsh, S. P. (2020). Assessing the Age Specificity of Infection Fatality Rates for COVID-19: Meta-Analysis &amp; Public Policy Implications. </a:t>
            </a:r>
            <a:r>
              <a:rPr lang="en-US" sz="1400" i="1" dirty="0" err="1">
                <a:solidFill>
                  <a:schemeClr val="accent6"/>
                </a:solidFill>
              </a:rPr>
              <a:t>MedRxiv</a:t>
            </a:r>
            <a:r>
              <a:rPr lang="en-US" sz="1400" i="1" dirty="0">
                <a:solidFill>
                  <a:schemeClr val="accent6"/>
                </a:solidFill>
              </a:rPr>
              <a:t>. https://</a:t>
            </a:r>
            <a:r>
              <a:rPr lang="en-US" sz="1400" i="1" dirty="0" err="1">
                <a:solidFill>
                  <a:schemeClr val="accent6"/>
                </a:solidFill>
              </a:rPr>
              <a:t>doi.org</a:t>
            </a:r>
            <a:r>
              <a:rPr lang="en-US" sz="1400" i="1" dirty="0">
                <a:solidFill>
                  <a:schemeClr val="accent6"/>
                </a:solidFill>
              </a:rPr>
              <a:t>/10.1101/2020.07.23.20160895</a:t>
            </a:r>
            <a:br>
              <a:rPr lang="en-SG" sz="1600" dirty="0">
                <a:solidFill>
                  <a:schemeClr val="accent6"/>
                </a:solidFill>
              </a:rPr>
            </a:br>
            <a:endParaRPr lang="en-US" sz="1600" dirty="0">
              <a:solidFill>
                <a:schemeClr val="accent6"/>
              </a:solidFill>
            </a:endParaRPr>
          </a:p>
        </p:txBody>
      </p:sp>
      <p:pic>
        <p:nvPicPr>
          <p:cNvPr id="4" name="Picture 3">
            <a:extLst>
              <a:ext uri="{FF2B5EF4-FFF2-40B4-BE49-F238E27FC236}">
                <a16:creationId xmlns:a16="http://schemas.microsoft.com/office/drawing/2014/main" id="{F4117748-3B1B-4B68-BDEA-D87CCA89CCB3}"/>
              </a:ext>
            </a:extLst>
          </p:cNvPr>
          <p:cNvPicPr>
            <a:picLocks noChangeAspect="1"/>
          </p:cNvPicPr>
          <p:nvPr/>
        </p:nvPicPr>
        <p:blipFill>
          <a:blip r:embed="rId2"/>
          <a:stretch>
            <a:fillRect/>
          </a:stretch>
        </p:blipFill>
        <p:spPr>
          <a:xfrm>
            <a:off x="0" y="2583086"/>
            <a:ext cx="4555267" cy="3840474"/>
          </a:xfrm>
          <a:prstGeom prst="rect">
            <a:avLst/>
          </a:prstGeom>
        </p:spPr>
      </p:pic>
      <p:pic>
        <p:nvPicPr>
          <p:cNvPr id="7" name="Picture 6">
            <a:extLst>
              <a:ext uri="{FF2B5EF4-FFF2-40B4-BE49-F238E27FC236}">
                <a16:creationId xmlns:a16="http://schemas.microsoft.com/office/drawing/2014/main" id="{C0DC7840-9254-4C06-A327-05B1528F6C52}"/>
              </a:ext>
            </a:extLst>
          </p:cNvPr>
          <p:cNvPicPr>
            <a:picLocks noChangeAspect="1"/>
          </p:cNvPicPr>
          <p:nvPr/>
        </p:nvPicPr>
        <p:blipFill>
          <a:blip r:embed="rId3"/>
          <a:stretch>
            <a:fillRect/>
          </a:stretch>
        </p:blipFill>
        <p:spPr>
          <a:xfrm>
            <a:off x="4555267" y="2747006"/>
            <a:ext cx="3919661" cy="3512634"/>
          </a:xfrm>
          <a:prstGeom prst="rect">
            <a:avLst/>
          </a:prstGeom>
        </p:spPr>
      </p:pic>
      <p:graphicFrame>
        <p:nvGraphicFramePr>
          <p:cNvPr id="5" name="Table 4">
            <a:extLst>
              <a:ext uri="{FF2B5EF4-FFF2-40B4-BE49-F238E27FC236}">
                <a16:creationId xmlns:a16="http://schemas.microsoft.com/office/drawing/2014/main" id="{2416F1B3-4CE4-A64E-B3C5-CC5B862BEE75}"/>
              </a:ext>
            </a:extLst>
          </p:cNvPr>
          <p:cNvGraphicFramePr>
            <a:graphicFrameLocks noGrp="1"/>
          </p:cNvGraphicFramePr>
          <p:nvPr>
            <p:extLst>
              <p:ext uri="{D42A27DB-BD31-4B8C-83A1-F6EECF244321}">
                <p14:modId xmlns:p14="http://schemas.microsoft.com/office/powerpoint/2010/main" val="222806866"/>
              </p:ext>
            </p:extLst>
          </p:nvPr>
        </p:nvGraphicFramePr>
        <p:xfrm>
          <a:off x="8474928" y="2087917"/>
          <a:ext cx="3564834" cy="3275075"/>
        </p:xfrm>
        <a:graphic>
          <a:graphicData uri="http://schemas.openxmlformats.org/drawingml/2006/table">
            <a:tbl>
              <a:tblPr firstRow="1" firstCol="1" bandRow="1">
                <a:tableStyleId>{5C22544A-7EE6-4342-B048-85BDC9FD1C3A}</a:tableStyleId>
              </a:tblPr>
              <a:tblGrid>
                <a:gridCol w="1782417">
                  <a:extLst>
                    <a:ext uri="{9D8B030D-6E8A-4147-A177-3AD203B41FA5}">
                      <a16:colId xmlns:a16="http://schemas.microsoft.com/office/drawing/2014/main" val="4032917962"/>
                    </a:ext>
                  </a:extLst>
                </a:gridCol>
                <a:gridCol w="1782417">
                  <a:extLst>
                    <a:ext uri="{9D8B030D-6E8A-4147-A177-3AD203B41FA5}">
                      <a16:colId xmlns:a16="http://schemas.microsoft.com/office/drawing/2014/main" val="2125454163"/>
                    </a:ext>
                  </a:extLst>
                </a:gridCol>
              </a:tblGrid>
              <a:tr h="34008">
                <a:tc>
                  <a:txBody>
                    <a:bodyPr/>
                    <a:lstStyle/>
                    <a:p>
                      <a:pPr>
                        <a:lnSpc>
                          <a:spcPct val="107000"/>
                        </a:lnSpc>
                        <a:spcAft>
                          <a:spcPts val="800"/>
                        </a:spcAft>
                        <a:tabLst>
                          <a:tab pos="1114425" algn="l"/>
                        </a:tabLst>
                      </a:pPr>
                      <a:r>
                        <a:rPr lang="en-US" sz="1600" dirty="0">
                          <a:solidFill>
                            <a:srgbClr val="FFFF00"/>
                          </a:solidFill>
                          <a:effectLst/>
                        </a:rPr>
                        <a:t>Age (years)</a:t>
                      </a:r>
                      <a:endParaRPr lang="en-SG" sz="16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dirty="0">
                          <a:solidFill>
                            <a:srgbClr val="FFFF00"/>
                          </a:solidFill>
                          <a:effectLst/>
                        </a:rPr>
                        <a:t>IFR (95% CI)</a:t>
                      </a:r>
                      <a:endParaRPr lang="en-SG" sz="16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1005551535"/>
                  </a:ext>
                </a:extLst>
              </a:tr>
              <a:tr h="336190">
                <a:tc>
                  <a:txBody>
                    <a:bodyPr/>
                    <a:lstStyle/>
                    <a:p>
                      <a:pPr>
                        <a:lnSpc>
                          <a:spcPct val="107000"/>
                        </a:lnSpc>
                        <a:spcAft>
                          <a:spcPts val="800"/>
                        </a:spcAft>
                        <a:tabLst>
                          <a:tab pos="1114425" algn="l"/>
                        </a:tabLst>
                      </a:pPr>
                      <a:r>
                        <a:rPr lang="en-US" sz="1600">
                          <a:solidFill>
                            <a:srgbClr val="FF0000"/>
                          </a:solidFill>
                          <a:effectLst/>
                        </a:rPr>
                        <a:t>0-9</a:t>
                      </a:r>
                      <a:endParaRPr lang="en-SG" sz="16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a:solidFill>
                            <a:srgbClr val="7030A0"/>
                          </a:solidFill>
                          <a:effectLst/>
                        </a:rPr>
                        <a:t>0.001 (0.001 - 0.001)</a:t>
                      </a:r>
                      <a:endParaRPr lang="en-SG" sz="16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566787830"/>
                  </a:ext>
                </a:extLst>
              </a:tr>
              <a:tr h="336190">
                <a:tc>
                  <a:txBody>
                    <a:bodyPr/>
                    <a:lstStyle/>
                    <a:p>
                      <a:pPr>
                        <a:lnSpc>
                          <a:spcPct val="107000"/>
                        </a:lnSpc>
                        <a:spcAft>
                          <a:spcPts val="800"/>
                        </a:spcAft>
                        <a:tabLst>
                          <a:tab pos="1114425" algn="l"/>
                        </a:tabLst>
                      </a:pPr>
                      <a:r>
                        <a:rPr lang="en-US" sz="1600">
                          <a:solidFill>
                            <a:srgbClr val="FF0000"/>
                          </a:solidFill>
                          <a:effectLst/>
                        </a:rPr>
                        <a:t>10-19</a:t>
                      </a:r>
                      <a:endParaRPr lang="en-SG" sz="16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a:solidFill>
                            <a:srgbClr val="7030A0"/>
                          </a:solidFill>
                          <a:effectLst/>
                        </a:rPr>
                        <a:t>0.002 (0.002- 0.003)</a:t>
                      </a:r>
                      <a:endParaRPr lang="en-SG" sz="16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297101920"/>
                  </a:ext>
                </a:extLst>
              </a:tr>
              <a:tr h="336190">
                <a:tc>
                  <a:txBody>
                    <a:bodyPr/>
                    <a:lstStyle/>
                    <a:p>
                      <a:pPr>
                        <a:lnSpc>
                          <a:spcPct val="107000"/>
                        </a:lnSpc>
                        <a:spcAft>
                          <a:spcPts val="800"/>
                        </a:spcAft>
                        <a:tabLst>
                          <a:tab pos="1114425" algn="l"/>
                        </a:tabLst>
                      </a:pPr>
                      <a:r>
                        <a:rPr lang="en-US" sz="1600">
                          <a:solidFill>
                            <a:srgbClr val="FF0000"/>
                          </a:solidFill>
                          <a:effectLst/>
                        </a:rPr>
                        <a:t>20-29</a:t>
                      </a:r>
                      <a:endParaRPr lang="en-SG" sz="16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a:solidFill>
                            <a:srgbClr val="7030A0"/>
                          </a:solidFill>
                          <a:effectLst/>
                        </a:rPr>
                        <a:t>0.008 (0.006 - 0.011)</a:t>
                      </a:r>
                      <a:endParaRPr lang="en-SG" sz="16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3822399699"/>
                  </a:ext>
                </a:extLst>
              </a:tr>
              <a:tr h="336190">
                <a:tc>
                  <a:txBody>
                    <a:bodyPr/>
                    <a:lstStyle/>
                    <a:p>
                      <a:pPr>
                        <a:lnSpc>
                          <a:spcPct val="107000"/>
                        </a:lnSpc>
                        <a:spcAft>
                          <a:spcPts val="800"/>
                        </a:spcAft>
                        <a:tabLst>
                          <a:tab pos="1114425" algn="l"/>
                        </a:tabLst>
                      </a:pPr>
                      <a:r>
                        <a:rPr lang="en-US" sz="1600">
                          <a:solidFill>
                            <a:srgbClr val="FF0000"/>
                          </a:solidFill>
                          <a:effectLst/>
                        </a:rPr>
                        <a:t>30-39</a:t>
                      </a:r>
                      <a:endParaRPr lang="en-SG" sz="16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a:solidFill>
                            <a:srgbClr val="7030A0"/>
                          </a:solidFill>
                          <a:effectLst/>
                        </a:rPr>
                        <a:t>0.029 (0.021 - 0.038)</a:t>
                      </a:r>
                      <a:endParaRPr lang="en-SG" sz="16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1268368784"/>
                  </a:ext>
                </a:extLst>
              </a:tr>
              <a:tr h="336190">
                <a:tc>
                  <a:txBody>
                    <a:bodyPr/>
                    <a:lstStyle/>
                    <a:p>
                      <a:pPr>
                        <a:lnSpc>
                          <a:spcPct val="107000"/>
                        </a:lnSpc>
                        <a:spcAft>
                          <a:spcPts val="800"/>
                        </a:spcAft>
                        <a:tabLst>
                          <a:tab pos="1114425" algn="l"/>
                        </a:tabLst>
                      </a:pPr>
                      <a:r>
                        <a:rPr lang="en-US" sz="1600">
                          <a:solidFill>
                            <a:srgbClr val="FF0000"/>
                          </a:solidFill>
                          <a:effectLst/>
                        </a:rPr>
                        <a:t>40-49</a:t>
                      </a:r>
                      <a:endParaRPr lang="en-SG" sz="16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a:solidFill>
                            <a:srgbClr val="7030A0"/>
                          </a:solidFill>
                          <a:effectLst/>
                        </a:rPr>
                        <a:t>0.098 (0.079 - 0.121)</a:t>
                      </a:r>
                      <a:endParaRPr lang="en-SG" sz="16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2115556815"/>
                  </a:ext>
                </a:extLst>
              </a:tr>
              <a:tr h="336190">
                <a:tc>
                  <a:txBody>
                    <a:bodyPr/>
                    <a:lstStyle/>
                    <a:p>
                      <a:pPr>
                        <a:lnSpc>
                          <a:spcPct val="107000"/>
                        </a:lnSpc>
                        <a:spcAft>
                          <a:spcPts val="800"/>
                        </a:spcAft>
                        <a:tabLst>
                          <a:tab pos="1114425" algn="l"/>
                        </a:tabLst>
                      </a:pPr>
                      <a:r>
                        <a:rPr lang="en-US" sz="1600">
                          <a:solidFill>
                            <a:srgbClr val="FF0000"/>
                          </a:solidFill>
                          <a:effectLst/>
                        </a:rPr>
                        <a:t>50-59</a:t>
                      </a:r>
                      <a:endParaRPr lang="en-SG" sz="16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a:solidFill>
                            <a:srgbClr val="7030A0"/>
                          </a:solidFill>
                          <a:effectLst/>
                        </a:rPr>
                        <a:t>0.339 (0.290 - 0.396)</a:t>
                      </a:r>
                      <a:endParaRPr lang="en-SG" sz="16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38608162"/>
                  </a:ext>
                </a:extLst>
              </a:tr>
              <a:tr h="336190">
                <a:tc>
                  <a:txBody>
                    <a:bodyPr/>
                    <a:lstStyle/>
                    <a:p>
                      <a:pPr>
                        <a:lnSpc>
                          <a:spcPct val="107000"/>
                        </a:lnSpc>
                        <a:spcAft>
                          <a:spcPts val="800"/>
                        </a:spcAft>
                        <a:tabLst>
                          <a:tab pos="1114425" algn="l"/>
                        </a:tabLst>
                      </a:pPr>
                      <a:r>
                        <a:rPr lang="en-US" sz="1600">
                          <a:solidFill>
                            <a:srgbClr val="FF0000"/>
                          </a:solidFill>
                          <a:effectLst/>
                        </a:rPr>
                        <a:t>60-69</a:t>
                      </a:r>
                      <a:endParaRPr lang="en-SG" sz="16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a:solidFill>
                            <a:srgbClr val="7030A0"/>
                          </a:solidFill>
                          <a:effectLst/>
                        </a:rPr>
                        <a:t>1.17 (1.02 - 1.35)</a:t>
                      </a:r>
                      <a:endParaRPr lang="en-SG" sz="16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2231515997"/>
                  </a:ext>
                </a:extLst>
              </a:tr>
              <a:tr h="336190">
                <a:tc>
                  <a:txBody>
                    <a:bodyPr/>
                    <a:lstStyle/>
                    <a:p>
                      <a:pPr>
                        <a:lnSpc>
                          <a:spcPct val="107000"/>
                        </a:lnSpc>
                        <a:spcAft>
                          <a:spcPts val="800"/>
                        </a:spcAft>
                        <a:tabLst>
                          <a:tab pos="1114425" algn="l"/>
                        </a:tabLst>
                      </a:pPr>
                      <a:r>
                        <a:rPr lang="en-US" sz="1600">
                          <a:solidFill>
                            <a:srgbClr val="FF0000"/>
                          </a:solidFill>
                          <a:effectLst/>
                        </a:rPr>
                        <a:t>70-79</a:t>
                      </a:r>
                      <a:endParaRPr lang="en-SG" sz="16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a:solidFill>
                            <a:srgbClr val="7030A0"/>
                          </a:solidFill>
                          <a:effectLst/>
                        </a:rPr>
                        <a:t>4.04 (3.37 - 4.85)</a:t>
                      </a:r>
                      <a:endParaRPr lang="en-SG" sz="160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3313729547"/>
                  </a:ext>
                </a:extLst>
              </a:tr>
              <a:tr h="336190">
                <a:tc>
                  <a:txBody>
                    <a:bodyPr/>
                    <a:lstStyle/>
                    <a:p>
                      <a:pPr>
                        <a:lnSpc>
                          <a:spcPct val="107000"/>
                        </a:lnSpc>
                        <a:spcAft>
                          <a:spcPts val="800"/>
                        </a:spcAft>
                        <a:tabLst>
                          <a:tab pos="1114425" algn="l"/>
                        </a:tabLst>
                      </a:pPr>
                      <a:r>
                        <a:rPr lang="en-US" sz="1600" dirty="0">
                          <a:solidFill>
                            <a:srgbClr val="FF0000"/>
                          </a:solidFill>
                          <a:effectLst/>
                        </a:rPr>
                        <a:t>80-89</a:t>
                      </a:r>
                      <a:endParaRPr lang="en-SG"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tc>
                  <a:txBody>
                    <a:bodyPr/>
                    <a:lstStyle/>
                    <a:p>
                      <a:pPr>
                        <a:lnSpc>
                          <a:spcPct val="107000"/>
                        </a:lnSpc>
                        <a:spcAft>
                          <a:spcPts val="800"/>
                        </a:spcAft>
                        <a:tabLst>
                          <a:tab pos="1114425" algn="l"/>
                        </a:tabLst>
                      </a:pPr>
                      <a:r>
                        <a:rPr lang="en-US" sz="1600" dirty="0">
                          <a:solidFill>
                            <a:srgbClr val="7030A0"/>
                          </a:solidFill>
                          <a:effectLst/>
                        </a:rPr>
                        <a:t>14.0 (10.9 - 18.0)</a:t>
                      </a:r>
                      <a:endParaRPr lang="en-SG" sz="1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25383" marR="25383" marT="0" marB="0"/>
                </a:tc>
                <a:extLst>
                  <a:ext uri="{0D108BD9-81ED-4DB2-BD59-A6C34878D82A}">
                    <a16:rowId xmlns:a16="http://schemas.microsoft.com/office/drawing/2014/main" val="390746368"/>
                  </a:ext>
                </a:extLst>
              </a:tr>
            </a:tbl>
          </a:graphicData>
        </a:graphic>
      </p:graphicFrame>
    </p:spTree>
    <p:extLst>
      <p:ext uri="{BB962C8B-B14F-4D97-AF65-F5344CB8AC3E}">
        <p14:creationId xmlns:p14="http://schemas.microsoft.com/office/powerpoint/2010/main" val="119353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E052-D8F4-49D8-AF73-E22836DE8F5F}"/>
              </a:ext>
            </a:extLst>
          </p:cNvPr>
          <p:cNvSpPr>
            <a:spLocks noGrp="1"/>
          </p:cNvSpPr>
          <p:nvPr>
            <p:ph type="title"/>
          </p:nvPr>
        </p:nvSpPr>
        <p:spPr>
          <a:xfrm>
            <a:off x="119270" y="-58878"/>
            <a:ext cx="11863760" cy="1143000"/>
          </a:xfrm>
        </p:spPr>
        <p:txBody>
          <a:bodyPr>
            <a:normAutofit/>
          </a:bodyPr>
          <a:lstStyle/>
          <a:p>
            <a:r>
              <a:rPr lang="en-US" sz="2700" dirty="0">
                <a:latin typeface="Arial" panose="020B0604020202020204" pitchFamily="34" charset="0"/>
                <a:cs typeface="Arial" panose="020B0604020202020204" pitchFamily="34" charset="0"/>
              </a:rPr>
              <a:t>Multivariable Cox proportional hazards model (age, sex, and major comorbidities), where hazard is death</a:t>
            </a:r>
            <a:r>
              <a:rPr lang="en-US" dirty="0"/>
              <a:t>. </a:t>
            </a:r>
          </a:p>
        </p:txBody>
      </p:sp>
      <p:sp>
        <p:nvSpPr>
          <p:cNvPr id="3" name="Content Placeholder 2">
            <a:extLst>
              <a:ext uri="{FF2B5EF4-FFF2-40B4-BE49-F238E27FC236}">
                <a16:creationId xmlns:a16="http://schemas.microsoft.com/office/drawing/2014/main" id="{9211983A-CF9C-4871-B1F4-7E7F993F4426}"/>
              </a:ext>
            </a:extLst>
          </p:cNvPr>
          <p:cNvSpPr>
            <a:spLocks noGrp="1"/>
          </p:cNvSpPr>
          <p:nvPr>
            <p:ph idx="1"/>
          </p:nvPr>
        </p:nvSpPr>
        <p:spPr>
          <a:xfrm>
            <a:off x="609600" y="5771904"/>
            <a:ext cx="11582400" cy="525322"/>
          </a:xfrm>
        </p:spPr>
        <p:txBody>
          <a:bodyPr/>
          <a:lstStyle/>
          <a:p>
            <a:pPr algn="r"/>
            <a:r>
              <a:rPr lang="en-US" sz="1400" dirty="0">
                <a:solidFill>
                  <a:srgbClr val="0070C0"/>
                </a:solidFill>
              </a:rPr>
              <a:t>Discharged patients were kept in the risk set (n=15 194; No of events=3911)</a:t>
            </a:r>
          </a:p>
        </p:txBody>
      </p:sp>
      <p:pic>
        <p:nvPicPr>
          <p:cNvPr id="4" name="Picture 3">
            <a:extLst>
              <a:ext uri="{FF2B5EF4-FFF2-40B4-BE49-F238E27FC236}">
                <a16:creationId xmlns:a16="http://schemas.microsoft.com/office/drawing/2014/main" id="{F83C88FD-68A3-4393-99F3-7CBFD9303ABE}"/>
              </a:ext>
            </a:extLst>
          </p:cNvPr>
          <p:cNvPicPr>
            <a:picLocks noChangeAspect="1"/>
          </p:cNvPicPr>
          <p:nvPr/>
        </p:nvPicPr>
        <p:blipFill>
          <a:blip r:embed="rId3"/>
          <a:stretch>
            <a:fillRect/>
          </a:stretch>
        </p:blipFill>
        <p:spPr>
          <a:xfrm>
            <a:off x="5089586" y="1208587"/>
            <a:ext cx="6635524" cy="4563317"/>
          </a:xfrm>
          <a:prstGeom prst="rect">
            <a:avLst/>
          </a:prstGeom>
        </p:spPr>
      </p:pic>
      <p:sp>
        <p:nvSpPr>
          <p:cNvPr id="5" name="Content Placeholder 2">
            <a:extLst>
              <a:ext uri="{FF2B5EF4-FFF2-40B4-BE49-F238E27FC236}">
                <a16:creationId xmlns:a16="http://schemas.microsoft.com/office/drawing/2014/main" id="{28ACEC9A-1F89-4E2F-A11C-0E29CDF89709}"/>
              </a:ext>
            </a:extLst>
          </p:cNvPr>
          <p:cNvSpPr txBox="1">
            <a:spLocks/>
          </p:cNvSpPr>
          <p:nvPr/>
        </p:nvSpPr>
        <p:spPr bwMode="gray">
          <a:xfrm>
            <a:off x="609600" y="1756229"/>
            <a:ext cx="4479985" cy="4416532"/>
          </a:xfrm>
          <a:prstGeom prst="rect">
            <a:avLst/>
          </a:prstGeom>
        </p:spPr>
        <p:txBody>
          <a:bodyPr vert="horz" wrap="square" lIns="0" tIns="0" rIns="0" bIns="0" rtlCol="0">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chemeClr val="tx1"/>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chemeClr val="tx1"/>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chemeClr val="tx1"/>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chemeClr val="tx1"/>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chemeClr val="tx1"/>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000" b="1" kern="0" dirty="0">
                <a:latin typeface="Arial" panose="020B0604020202020204" pitchFamily="34" charset="0"/>
                <a:cs typeface="Arial" panose="020B0604020202020204" pitchFamily="34" charset="0"/>
              </a:rPr>
              <a:t>Higher in-hospital mortality associated with: </a:t>
            </a:r>
          </a:p>
          <a:p>
            <a:pPr marL="342900" indent="-342900">
              <a:buFont typeface="Arial" panose="020B0604020202020204" pitchFamily="34" charset="0"/>
              <a:buChar char="•"/>
            </a:pPr>
            <a:r>
              <a:rPr lang="en-US" sz="2000" kern="0" dirty="0">
                <a:latin typeface="Arial" panose="020B0604020202020204" pitchFamily="34" charset="0"/>
                <a:cs typeface="Arial" panose="020B0604020202020204" pitchFamily="34" charset="0"/>
              </a:rPr>
              <a:t>increasing age</a:t>
            </a:r>
          </a:p>
          <a:p>
            <a:pPr marL="342900" indent="-342900">
              <a:buFont typeface="Arial" panose="020B0604020202020204" pitchFamily="34" charset="0"/>
              <a:buChar char="•"/>
            </a:pPr>
            <a:r>
              <a:rPr lang="en-US" sz="2000" kern="0" dirty="0">
                <a:latin typeface="Arial" panose="020B0604020202020204" pitchFamily="34" charset="0"/>
                <a:cs typeface="Arial" panose="020B0604020202020204" pitchFamily="34" charset="0"/>
              </a:rPr>
              <a:t>male sex</a:t>
            </a:r>
          </a:p>
          <a:p>
            <a:pPr marL="342900" indent="-342900">
              <a:buFont typeface="Arial" panose="020B0604020202020204" pitchFamily="34" charset="0"/>
              <a:buChar char="•"/>
            </a:pPr>
            <a:r>
              <a:rPr lang="en-US" sz="2000" kern="0" dirty="0">
                <a:latin typeface="Arial" panose="020B0604020202020204" pitchFamily="34" charset="0"/>
                <a:cs typeface="Arial" panose="020B0604020202020204" pitchFamily="34" charset="0"/>
              </a:rPr>
              <a:t>comorbidities (chronic cardiac disease, non-asthmatic chronic pulmonary disease, hypertension, malignancy, chronic kidney disease, liver disease, and obesity)</a:t>
            </a:r>
          </a:p>
        </p:txBody>
      </p:sp>
      <p:sp>
        <p:nvSpPr>
          <p:cNvPr id="6" name="TextBox 5">
            <a:extLst>
              <a:ext uri="{FF2B5EF4-FFF2-40B4-BE49-F238E27FC236}">
                <a16:creationId xmlns:a16="http://schemas.microsoft.com/office/drawing/2014/main" id="{7F4D8576-5071-43E4-974D-178345424467}"/>
              </a:ext>
            </a:extLst>
          </p:cNvPr>
          <p:cNvSpPr txBox="1"/>
          <p:nvPr/>
        </p:nvSpPr>
        <p:spPr>
          <a:xfrm>
            <a:off x="3605352" y="6174370"/>
            <a:ext cx="5277393" cy="523220"/>
          </a:xfrm>
          <a:prstGeom prst="rect">
            <a:avLst/>
          </a:prstGeom>
          <a:noFill/>
        </p:spPr>
        <p:txBody>
          <a:bodyPr wrap="square" rtlCol="0">
            <a:spAutoFit/>
          </a:bodyPr>
          <a:lstStyle/>
          <a:p>
            <a:r>
              <a:rPr lang="en-US" sz="1400" dirty="0"/>
              <a:t>ISARIC*-WHO Prospective Observational Cohort Study </a:t>
            </a:r>
            <a:r>
              <a:rPr lang="en-US" sz="1400" dirty="0">
                <a:hlinkClick r:id="rId4"/>
              </a:rPr>
              <a:t>https://www.bmj.com/content/369/bmj.m1985</a:t>
            </a:r>
            <a:endParaRPr lang="en-US" sz="1400" dirty="0"/>
          </a:p>
        </p:txBody>
      </p:sp>
    </p:spTree>
    <p:extLst>
      <p:ext uri="{BB962C8B-B14F-4D97-AF65-F5344CB8AC3E}">
        <p14:creationId xmlns:p14="http://schemas.microsoft.com/office/powerpoint/2010/main" val="3842610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EE4P_STYLE_NAME" val="WHO Grid 16:9"/>
  <p:tag name="EE4P_AGENDAWIZARD" val="&lt;ee4p&gt;&lt;layouts&gt;&lt;layout name=&quot;Section Header&quot; id=&quot;227_1-1&quot;&gt;&lt;standard&gt;&lt;textframe horizontalAnchor=&quot;1&quot; marginBottom=&quot;0&quot; marginLeft=&quot;0&quot; marginRight=&quot;0&quot; marginTop=&quot;0&quot; orientation=&quot;1&quot; verticalAnchor=&quot;1&quot; /&gt;&lt;font name=&quot;Trebuchet MS&quot; bold=&quot;0&quot; italic=&quot;0&quot; color=&quot;#ffffff&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24&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position left=&quot;395.4111&quot; top=&quot;116.9109&quot; width=&quot;515.0769&quot; height=&quot;345.2203&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5|11|12|14|16|18|20|22|24&quot; allowedTimeFormatIds=&quot;1|2|3&quot; slideLayout=&quot;11&quot; customLayoutName=&quot;Blank green|Presentation¦Blank green&quot; customLayoutIndex=&quot;&quot; showBreak=&quot;0&quot; singleAgendaSlideSelected=&quot;0&quot; backupSlideTitle=&quot;Unused Slides&quot; topMargin=&quot;0&quot; leftMargin=&quot;0&quot; allowedLevels=&quot;2&quot; itemNoFormats=&quot;{1}¦{1}.{2}¦{3:alphaLC}¦{3:alphaLC}.{4:alphaLC}&quot; customLayoutNameBackup=&quot;Special gray|Presentation¦Special gray&quot; titlePrompt=&quot;Insert Title&quot; namePrompt=&quot;Insert Date&quot; /&gt;&lt;cases&gt;&lt;case level=&quot;1&quot; single=&quot;1&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ingle=&quot;1&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cases&gt;&lt;elements&gt;&lt;element type=&quot;autoshape&quot; autoShapeType=&quot;1&quot; value=&quot;%agendaTitle%&quot; slideType=&quot;1&quot;&gt;&lt;position left=&quot;-345.68251&quot; top=&quot;-45.376146&quot; width=&quot;271.5024&quot; height=&quot;274.7323&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0&quot; marginRight=&quot;0&quot; marginTop=&quot;19.84252&quot; marginBottom=&quot;0&quot; /&gt;&lt;paragraphformat alignment=&quot;2&quot; lineRuleBefore=&quot;0&quot; lineRuleWithin=&quot;1&quot; lineRuleAfter=&quot;0&quot; spaceBefore=&quot;0&quot; spaceWithin=&quot;0.95&quot; spaceAfter=&quot;0&quot; /&gt;&lt;font name=&quot;Trebuchet MS&quot; size=&quot;54&quot; bold=&quot;0&quot; italic=&quot;0&quot; underlineStyle=&quot;0&quot; color=&quot;#ffffff&quot; spacing=&quot;0&quot; kerning=&quot;12&quot; /&gt;&lt;/element&gt;&lt;element type=&quot;autoshape&quot; autoShapeType=&quot;1&quot; value=&quot;%agendaName%&quot; slideType=&quot;1&quot;&gt;&lt;position left=&quot;-197.81411&quot; top=&quot;252.473934&quot; width=&quot;123.634&quot; height=&quot;115.6044&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8.503937&quot; marginRight=&quot;0&quot; marginTop=&quot;14.17323&quot; marginBottom=&quot;0&quot; /&gt;&lt;paragraphformat alignment=&quot;1&quot; lineRuleBefore=&quot;0&quot; lineRuleWithin=&quot;1&quot; lineRuleAfter=&quot;0&quot; spaceBefore=&quot;0&quot; spaceWithin=&quot;0.95&quot; spaceAfter=&quot;0&quot; /&gt;&lt;font name=&quot;Trebuchet MS&quot; size=&quot;10&quot; bold=&quot;0&quot; italic=&quot;0&quot; underlineStyle=&quot;0&quot; color=&quot;#ffffff&quot; spacing=&quot;0&quot; kerning=&quot;12&quot; /&gt;&lt;/element&gt;&lt;element type=&quot;autoshape&quot; autoShapeType=&quot;1&quot; value=&quot;&quot; slideType=&quot;1&quot;&gt;&lt;position left=&quot;-286.10831&quot; top=&quot;252.473934&quot; width=&quot;73.17614&quot; height=&quot;78.41528&quot; autoshape=&quot;1&quot; rotation=&quot;0&quot; /&gt;&lt;line visible=&quot;1&quot; weight=&quot;0.75&quot; style=&quot;1&quot; dashStyle=&quot;1&quot; foreColor=&quot;#ffffff&quot; /&gt;&lt;fill visible=&quot;0&quot; /&gt;&lt;/element&gt;&lt;element type=&quot;autoshape&quot; autoShapeType=&quot;1&quot; value=&quot;&quot; slideType=&quot;2&quot;&gt;&lt;position left=&quot;-294.2502816&quot; top=&quot;-4.4596064&quot; width=&quot;74.61984&quot; height=&quot;74.61984&quot; autoshape=&quot;1&quot; rotation=&quot;0&quot; /&gt;&lt;line visible=&quot;1&quot; weight=&quot;0.75&quot; style=&quot;1&quot; dashStyle=&quot;1&quot; foreColor=&quot;#ffffff&quot; /&gt;&lt;fill visible=&quot;0&quot; /&gt;&lt;/element&gt;&lt;element type=&quot;autoshape&quot; autoShapeType=&quot;1&quot; value=&quot;%topic%&quot; slideType=&quot;2&quot;&gt;&lt;position left=&quot;-294.2502816&quot; top=&quot;93.1711075&quot; width=&quot;758.6493&quot; height=&quot;252.2583&quot; autoshape=&quot;1&quot; rotation=&quot;0&quot; /&gt;&lt;line visible=&quot;1&quot; weight=&quot;0.75&quot; style=&quot;1&quot; dashStyle=&quot;1&quot; foreColor=&quot;#ffffff&quot; /&gt;&lt;fill visible=&quot;0&quot; /&gt;&lt;textframe horizontalAnchor=&quot;1&quot; verticalAnchor=&quot;4&quot; orientation=&quot;1&quot; wordWrap=&quot;1&quot; autoSize=&quot;0&quot; marginLeft=&quot;21.6&quot; marginRight=&quot;21.6&quot; marginTop=&quot;21.6&quot; marginBottom=&quot;10.8&quot; /&gt;&lt;paragraphformat alignment=&quot;1&quot; lineRuleBefore=&quot;0&quot; lineRuleWithin=&quot;0&quot; lineRuleAfter=&quot;0&quot; spaceBefore=&quot;0&quot; spaceWithin=&quot;60&quot; spaceAfter=&quot;0&quot; /&gt;&lt;font name=&quot;Trebuchet MS&quot; size=&quot;54&quot; bold=&quot;0&quot; italic=&quot;0&quot; underlineStyle=&quot;0&quot; color=&quot;#ffffff&quot; spacing=&quot;0&quot; kerning=&quot;12&quot; /&gt;&lt;/element&gt;&lt;/elements&gt;&lt;/layout&gt;&lt;/layouts&gt;&lt;contents&gt;&lt;agenda name=&quot;&quot; title=&quot;&quot; subtitle=&quot;&quot; sizingModeId=&quot;1&quot; fontSize=&quot;24&quot; fontSizeAuto=&quot;1&quot; startTime=&quot;540&quot; timeFormatId=&quot;1&quot; startItemNo=&quot;1&quot; createSingleAgendaSlide=&quot;1&quot; createSeparatingSlides=&quot;1&quot; createBackupSlide=&quot;1&quot; layoutId=&quot;227_1-1&quot; createSections=&quot;0&quot;&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items /&gt;&lt;/agenda&gt;&lt;/contents&gt;&lt;/ee4p&gt;"/>
  <p:tag name="EE4P_STYLE_ID" val="8YUnTb3s"/>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PpvMlmn0Q6oPvU9ppvMXR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ii0YSCMpFup.6JeJda70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jdIMxHt1ESxhq1ljLkRY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xml><?xml version="1.0" encoding="utf-8"?>
<p:tagLst xmlns:a="http://schemas.openxmlformats.org/drawingml/2006/main" xmlns:r="http://schemas.openxmlformats.org/officeDocument/2006/relationships" xmlns:p="http://schemas.openxmlformats.org/presentationml/2006/main">
  <p:tag name="SHAPENAME" val="5. Source"/>
</p:tagLst>
</file>

<file path=ppt/tags/tag1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ukP6FyKRThGzwoeT0iTt3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XVX8b9fy5sgLZXBtS3P7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8bLYCGPTqIWeTShwYsN8f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WsX8QcSu_RoYDJQ6V3cTe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viNox662a51ttQ89zGE9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jii0YSCMpFup.6JeJda70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4XVX8b9fy5sgLZXBtS3P7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Ng2rM8k9yv9H1DmKeumqI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dppNLISvFZirL7EwGpzUC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iW69JO.jzuQYs_1DSoWuW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olHpD5wlSa15Bd5_C_0Mv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bfAlrq0EL77Tge5xfKZS2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g2rM8k9yv9H1DmKeumqI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xGbizUoUy31jrLqaOE2R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VeCGXAbxGu86yurS5ijDt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r0VrJuO8rFmngC1MQKmt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ltealIimdI4vt7MtwHAc4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L1KgOT1g8eWcxNa6Yser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nPF9_5GwqcSJcocuA9Rh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UfPr4uZ6m.ZSdcYCNdrnz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78Nj_kIfsuinFcUDuGX6C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l4mYxy.d6AFpQVZTHeBj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VP2LC_B5dI3wOI1wL2oGJ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ppNLISvFZirL7EwGpzUC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sY6jPu8I8Rak3XuB6czcf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SNKye_utstlIpjy5y6BO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MRfkxZCLegT_x3LQh9mVy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XHzmZ3mAtLmNsJlGMFLAd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ObzNAPG1bFzZEtoXmKduB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vONM0ivzijTnCYWa1N2_D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W69JO.jzuQYs_1DSoWuW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r2s8SsDKJvkoJAuDc_c01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le3tauenidbOwU08NIPkF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B7NLSyrJGH34W3tiaUDpn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vvVzXvlOuYx.fqomiqG.M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eLd1koMD2AyEzIiKHyIjQ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4cDsX7aLL1yYNy0y8j5Ej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WPVcfmeYdqd7gd9bdMijG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a6vJQoGxOB1eKcWsKAUDt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ajt0eL.8U8Y8TrDxEH9ZH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Yd4o9VUSntDQSp1Yy437W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lHpD5wlSa15Bd5_C_0Mv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7nA4z1dkNmLpc8IqIICUR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0qlgaJofZEc.nNmMVh802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V2lnkqcB5km_87l4TE.a9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VnhQDqLg9W60e55.3CmRJ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uDGvq3ee3Mf7FIFUfZEcN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fNFV2ZFe3c8u.B6JDwNTU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9R2cBXzHN91n7SIV_ovEQ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PpvMlmn0Q6oPvU9ppvMXR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bfAlrq0EL77Tge5xfKZS2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bjdIMxHt1ESxhq1ljLkRY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6mNqlznILtZIl6esgIEZdA"/>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WRMBWhU2MRV1wKsK.FP_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xGbizUoUy31jrLqaOE2R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eDiVR.IDPS22rxC4cRroTw"/>
</p:tagLst>
</file>

<file path=ppt/tags/tag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3.xml><?xml version="1.0" encoding="utf-8"?>
<p:tagLst xmlns:a="http://schemas.openxmlformats.org/drawingml/2006/main" xmlns:r="http://schemas.openxmlformats.org/officeDocument/2006/relationships" xmlns:p="http://schemas.openxmlformats.org/presentationml/2006/main">
  <p:tag name="MTTABLE" val="Cell"/>
  <p:tag name="MTNUMBER" val="0.0539267775853755"/>
  <p:tag name="LEFT" val="45"/>
  <p:tag name="WIDTH" val="276.6667"/>
  <p:tag name="TOP" val="139.3875"/>
  <p:tag name="HEIGHT" val="100.2042"/>
</p:tagLst>
</file>

<file path=ppt/tags/tag254.xml><?xml version="1.0" encoding="utf-8"?>
<p:tagLst xmlns:a="http://schemas.openxmlformats.org/drawingml/2006/main" xmlns:r="http://schemas.openxmlformats.org/officeDocument/2006/relationships" xmlns:p="http://schemas.openxmlformats.org/presentationml/2006/main">
  <p:tag name="MTTABLE" val="Cell"/>
  <p:tag name="MTNUMBER" val="0.0539267775853755"/>
  <p:tag name="LEFT" val="45"/>
  <p:tag name="WIDTH" val="276.6667"/>
  <p:tag name="TOP" val="249.5917"/>
  <p:tag name="HEIGHT" val="100.2042"/>
</p:tagLst>
</file>

<file path=ppt/tags/tag25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5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5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58.xml><?xml version="1.0" encoding="utf-8"?>
<p:tagLst xmlns:a="http://schemas.openxmlformats.org/drawingml/2006/main" xmlns:r="http://schemas.openxmlformats.org/officeDocument/2006/relationships" xmlns:p="http://schemas.openxmlformats.org/presentationml/2006/main">
  <p:tag name="MTTABLE" val="Cell"/>
  <p:tag name="MTNUMBER" val="0.0539267775853755"/>
  <p:tag name="LEFT" val="45"/>
  <p:tag name="WIDTH" val="276.6667"/>
  <p:tag name="TOP" val="359.7958"/>
  <p:tag name="HEIGHT" val="100.2042"/>
</p:tagLst>
</file>

<file path=ppt/tags/tag259.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261.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26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eCGXAbxGu86yurS5ijDt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0VrJuO8rFmngC1MQKmt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kP6FyKRThGzwoeT0iTt3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tealIimdI4vt7MtwHAc4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L1KgOT1g8eWcxNa6Yser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nPF9_5GwqcSJcocuA9Rh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fPr4uZ6m.ZSdcYCNdrnz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78Nj_kIfsuinFcUDuGX6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l4mYxy.d6AFpQVZTHeBj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P2LC_B5dI3wOI1wL2oGJ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Y6jPu8I8Rak3XuB6czcf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SNKye_utstlIpjy5y6BOY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8bLYCGPTqIWeTShwYsN8f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RfkxZCLegT_x3LQh9mVy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HzmZ3mAtLmNsJlGMFLA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zNAPG1bFzZEtoXmKduB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NM0ivzijTnCYWa1N2_D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2s8SsDKJvkoJAuDc_c01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le3tauenidbOwU08NIPkF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7NLSyrJGH34W3tiaUDp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sX8QcSu_RoYDJQ6V3cTe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vVzXvlOuYx.fqomiqG.M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Ld1koMD2AyEzIiKHyIjQ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4cDsX7aLL1yYNy0y8j5Ej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PVcfmeYdqd7gd9bdMijG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6vJQoGxOB1eKcWsKAUD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ajt0eL.8U8Y8TrDxEH9ZH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Yd4o9VUSntDQSp1Yy437W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7nA4z1dkNmLpc8IqIICUR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0qlgaJofZEc.nNmMVh802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2lnkqcB5km_87l4TE.a9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viNox662a51ttQ89zGE9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nhQDqLg9W60e55.3CmRJ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DGvq3ee3Mf7FIFUfZEcN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NFV2ZFe3c8u.B6JDwNTU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9R2cBXzHN91n7SIV_ovEQ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1_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73E3B195DDEC4DA3286754E5D2D861" ma:contentTypeVersion="13" ma:contentTypeDescription="Create a new document." ma:contentTypeScope="" ma:versionID="ca0e4f6a809e02898ed3ff1dc5ef42e3">
  <xsd:schema xmlns:xsd="http://www.w3.org/2001/XMLSchema" xmlns:xs="http://www.w3.org/2001/XMLSchema" xmlns:p="http://schemas.microsoft.com/office/2006/metadata/properties" xmlns:ns3="f2f6d5af-f638-4f62-aa1e-f841ead3cdd3" xmlns:ns4="b4570ebe-0c37-4beb-883b-16e07b099dac" targetNamespace="http://schemas.microsoft.com/office/2006/metadata/properties" ma:root="true" ma:fieldsID="124ac459c56bb410c09ee36ff88054cf" ns3:_="" ns4:_="">
    <xsd:import namespace="f2f6d5af-f638-4f62-aa1e-f841ead3cdd3"/>
    <xsd:import namespace="b4570ebe-0c37-4beb-883b-16e07b099da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f6d5af-f638-4f62-aa1e-f841ead3c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570ebe-0c37-4beb-883b-16e07b099da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19F092-89A3-4108-9CD5-E86CDB4A7D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f6d5af-f638-4f62-aa1e-f841ead3cdd3"/>
    <ds:schemaRef ds:uri="b4570ebe-0c37-4beb-883b-16e07b099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5326CA-B3D5-41CE-BD7A-95A3672D64E8}">
  <ds:schemaRefs>
    <ds:schemaRef ds:uri="http://purl.org/dc/dcmitype/"/>
    <ds:schemaRef ds:uri="f2f6d5af-f638-4f62-aa1e-f841ead3cdd3"/>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b4570ebe-0c37-4beb-883b-16e07b099dac"/>
  </ds:schemaRefs>
</ds:datastoreItem>
</file>

<file path=customXml/itemProps3.xml><?xml version="1.0" encoding="utf-8"?>
<ds:datastoreItem xmlns:ds="http://schemas.openxmlformats.org/officeDocument/2006/customXml" ds:itemID="{F7F9FF98-8CE3-4878-AF26-7336777E66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1576</TotalTime>
  <Words>4016</Words>
  <Application>Microsoft Macintosh PowerPoint</Application>
  <PresentationFormat>Widescreen</PresentationFormat>
  <Paragraphs>381</Paragraphs>
  <Slides>29</Slides>
  <Notes>17</Notes>
  <HiddenSlides>0</HiddenSlides>
  <MMClips>0</MMClips>
  <ScaleCrop>false</ScaleCrop>
  <HeadingPairs>
    <vt:vector size="10"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29</vt:i4>
      </vt:variant>
      <vt:variant>
        <vt:lpstr>Custom Shows</vt:lpstr>
      </vt:variant>
      <vt:variant>
        <vt:i4>1</vt:i4>
      </vt:variant>
    </vt:vector>
  </HeadingPairs>
  <TitlesOfParts>
    <vt:vector size="42" baseType="lpstr">
      <vt:lpstr>Carnero Book</vt:lpstr>
      <vt:lpstr>Carnero Light</vt:lpstr>
      <vt:lpstr>Carnero Semibold</vt:lpstr>
      <vt:lpstr>Arial</vt:lpstr>
      <vt:lpstr>Calibri</vt:lpstr>
      <vt:lpstr>Calibri Light</vt:lpstr>
      <vt:lpstr>Segoe UI</vt:lpstr>
      <vt:lpstr>Times New Roman</vt:lpstr>
      <vt:lpstr>Trebuchet MS</vt:lpstr>
      <vt:lpstr>BCG Grid 16:9</vt:lpstr>
      <vt:lpstr>1_BCG Grid 16:9</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Earlier case fatality rates from case report forms submitted to WHO (left) Infection Fatality Ratio based on a Systematic Review (right)    Levin, A. T., Cochran, K. B., &amp; Walsh, S. P. (2020). Assessing the Age Specificity of Infection Fatality Rates for COVID-19: Meta-Analysis &amp; Public Policy Implications. MedRxiv. https://doi.org/10.1101/2020.07.23.20160895 </vt:lpstr>
      <vt:lpstr>Multivariable Cox proportional hazards model (age, sex, and major comorbidities), where hazard is death. </vt:lpstr>
      <vt:lpstr>PowerPoint Presentation</vt:lpstr>
      <vt:lpstr>Proportion of population at increased risk and high risk of severe COVID-19 by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Additional slides</vt:lpstr>
      <vt:lpstr>PowerPoint Presentation</vt:lpstr>
      <vt:lpstr>Allocation Framework and Allocation Mechanism for Vaccines based on extensive country input</vt:lpstr>
      <vt:lpstr>Format Guide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Matthew Crane</dc:creator>
  <cp:lastModifiedBy>Annelies Wilder Smith</cp:lastModifiedBy>
  <cp:revision>57</cp:revision>
  <dcterms:created xsi:type="dcterms:W3CDTF">2020-09-29T17:19:14Z</dcterms:created>
  <dcterms:modified xsi:type="dcterms:W3CDTF">2020-10-08T08:34:17Z</dcterms:modified>
</cp:coreProperties>
</file>